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1"/>
  </p:notesMasterIdLst>
  <p:handoutMasterIdLst>
    <p:handoutMasterId r:id="rId32"/>
  </p:handoutMasterIdLst>
  <p:sldIdLst>
    <p:sldId id="256" r:id="rId2"/>
    <p:sldId id="282" r:id="rId3"/>
    <p:sldId id="290" r:id="rId4"/>
    <p:sldId id="309" r:id="rId5"/>
    <p:sldId id="294" r:id="rId6"/>
    <p:sldId id="287" r:id="rId7"/>
    <p:sldId id="289" r:id="rId8"/>
    <p:sldId id="295" r:id="rId9"/>
    <p:sldId id="296" r:id="rId10"/>
    <p:sldId id="308" r:id="rId11"/>
    <p:sldId id="291" r:id="rId12"/>
    <p:sldId id="304" r:id="rId13"/>
    <p:sldId id="305" r:id="rId14"/>
    <p:sldId id="306" r:id="rId15"/>
    <p:sldId id="307" r:id="rId16"/>
    <p:sldId id="284" r:id="rId17"/>
    <p:sldId id="285" r:id="rId18"/>
    <p:sldId id="286" r:id="rId19"/>
    <p:sldId id="293" r:id="rId20"/>
    <p:sldId id="281" r:id="rId21"/>
    <p:sldId id="273" r:id="rId22"/>
    <p:sldId id="274" r:id="rId23"/>
    <p:sldId id="292" r:id="rId24"/>
    <p:sldId id="275" r:id="rId25"/>
    <p:sldId id="276" r:id="rId26"/>
    <p:sldId id="301" r:id="rId27"/>
    <p:sldId id="302" r:id="rId28"/>
    <p:sldId id="303" r:id="rId29"/>
    <p:sldId id="27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FFFF"/>
    <a:srgbClr val="DDDDFF"/>
    <a:srgbClr val="0000FF"/>
    <a:srgbClr val="FF0066"/>
    <a:srgbClr val="FF6600"/>
    <a:srgbClr val="6600CC"/>
    <a:srgbClr val="D9F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5972" autoAdjust="0"/>
  </p:normalViewPr>
  <p:slideViewPr>
    <p:cSldViewPr>
      <p:cViewPr varScale="1">
        <p:scale>
          <a:sx n="70" d="100"/>
          <a:sy n="70" d="100"/>
        </p:scale>
        <p:origin x="54" y="619"/>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HK"/>
          </a:p>
        </p:txBody>
      </p:sp>
      <p:sp>
        <p:nvSpPr>
          <p:cNvPr id="3450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HK"/>
          </a:p>
        </p:txBody>
      </p:sp>
      <p:sp>
        <p:nvSpPr>
          <p:cNvPr id="3450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HK"/>
          </a:p>
        </p:txBody>
      </p:sp>
      <p:sp>
        <p:nvSpPr>
          <p:cNvPr id="3450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905C203-3ED9-4122-85FD-8D16B1A93E2D}" type="slidenum">
              <a:rPr lang="en-US" altLang="zh-HK"/>
              <a:pPr/>
              <a:t>‹#›</a:t>
            </a:fld>
            <a:endParaRPr lang="en-US" altLang="zh-H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HK"/>
          </a:p>
        </p:txBody>
      </p:sp>
      <p:sp>
        <p:nvSpPr>
          <p:cNvPr id="3440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HK"/>
          </a:p>
        </p:txBody>
      </p:sp>
      <p:sp>
        <p:nvSpPr>
          <p:cNvPr id="344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40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3440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HK"/>
          </a:p>
        </p:txBody>
      </p:sp>
      <p:sp>
        <p:nvSpPr>
          <p:cNvPr id="3440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2A79950-EECC-4373-AF3A-83469D86CC2F}" type="slidenum">
              <a:rPr lang="en-US" altLang="zh-HK"/>
              <a:pPr/>
              <a:t>‹#›</a:t>
            </a:fld>
            <a:endParaRPr lang="en-US" altLang="zh-H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mn-ea"/>
              <a:ea typeface="+mn-ea"/>
            </a:endParaRPr>
          </a:p>
        </p:txBody>
      </p:sp>
      <p:sp>
        <p:nvSpPr>
          <p:cNvPr id="4" name="投影片編號版面配置區 3"/>
          <p:cNvSpPr>
            <a:spLocks noGrp="1"/>
          </p:cNvSpPr>
          <p:nvPr>
            <p:ph type="sldNum" sz="quarter" idx="10"/>
          </p:nvPr>
        </p:nvSpPr>
        <p:spPr/>
        <p:txBody>
          <a:bodyPr/>
          <a:lstStyle/>
          <a:p>
            <a:fld id="{3BEA582A-44D0-491F-A243-507D05D3D185}" type="slidenum">
              <a:rPr lang="zh-TW" altLang="en-US" smtClean="0"/>
              <a:pPr/>
              <a:t>22</a:t>
            </a:fld>
            <a:endParaRPr lang="zh-TW" altLang="en-US"/>
          </a:p>
        </p:txBody>
      </p:sp>
    </p:spTree>
    <p:extLst>
      <p:ext uri="{BB962C8B-B14F-4D97-AF65-F5344CB8AC3E}">
        <p14:creationId xmlns:p14="http://schemas.microsoft.com/office/powerpoint/2010/main" val="330832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321538"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HK" altLang="en-US"/>
          </a:p>
        </p:txBody>
      </p:sp>
      <p:sp>
        <p:nvSpPr>
          <p:cNvPr id="321539" name="Rectangle 3"/>
          <p:cNvSpPr>
            <a:spLocks noGrp="1" noChangeArrowheads="1"/>
          </p:cNvSpPr>
          <p:nvPr>
            <p:ph type="ctrTitle"/>
          </p:nvPr>
        </p:nvSpPr>
        <p:spPr>
          <a:xfrm>
            <a:off x="315913" y="466725"/>
            <a:ext cx="6781800" cy="2133600"/>
          </a:xfrm>
        </p:spPr>
        <p:txBody>
          <a:bodyPr/>
          <a:lstStyle>
            <a:lvl1pPr algn="r">
              <a:defRPr sz="4800"/>
            </a:lvl1pPr>
          </a:lstStyle>
          <a:p>
            <a:pPr lvl="0"/>
            <a:r>
              <a:rPr lang="zh-TW" altLang="en-US" noProof="0" smtClean="0"/>
              <a:t>按一下以編輯母片標題樣式</a:t>
            </a:r>
            <a:endParaRPr lang="en-US" altLang="en-US" noProof="0" smtClean="0"/>
          </a:p>
        </p:txBody>
      </p:sp>
      <p:sp>
        <p:nvSpPr>
          <p:cNvPr id="321540" name="Rectangle 4"/>
          <p:cNvSpPr>
            <a:spLocks noGrp="1" noChangeArrowheads="1"/>
          </p:cNvSpPr>
          <p:nvPr>
            <p:ph type="subTitle" idx="1"/>
          </p:nvPr>
        </p:nvSpPr>
        <p:spPr>
          <a:xfrm>
            <a:off x="849313" y="3049588"/>
            <a:ext cx="6248400" cy="2362200"/>
          </a:xfrm>
        </p:spPr>
        <p:txBody>
          <a:bodyPr/>
          <a:lstStyle>
            <a:lvl1pPr marL="0" indent="0" algn="r">
              <a:buFont typeface="Wingdings" panose="05000000000000000000" pitchFamily="2" charset="2"/>
              <a:buNone/>
              <a:defRPr sz="3200"/>
            </a:lvl1pPr>
          </a:lstStyle>
          <a:p>
            <a:pPr lvl="0"/>
            <a:r>
              <a:rPr lang="zh-TW" altLang="en-US" noProof="0" smtClean="0"/>
              <a:t>按一下以編輯母片副標題樣式</a:t>
            </a:r>
            <a:endParaRPr lang="en-US" altLang="en-US" noProof="0" smtClean="0"/>
          </a:p>
        </p:txBody>
      </p:sp>
      <p:sp>
        <p:nvSpPr>
          <p:cNvPr id="321541" name="Rectangle 5"/>
          <p:cNvSpPr>
            <a:spLocks noGrp="1" noChangeArrowheads="1"/>
          </p:cNvSpPr>
          <p:nvPr>
            <p:ph type="dt" sz="half" idx="2"/>
          </p:nvPr>
        </p:nvSpPr>
        <p:spPr/>
        <p:txBody>
          <a:bodyPr/>
          <a:lstStyle>
            <a:lvl1pPr>
              <a:defRPr/>
            </a:lvl1pPr>
          </a:lstStyle>
          <a:p>
            <a:endParaRPr lang="en-US" altLang="en-US"/>
          </a:p>
        </p:txBody>
      </p:sp>
      <p:sp>
        <p:nvSpPr>
          <p:cNvPr id="321542" name="Rectangle 6"/>
          <p:cNvSpPr>
            <a:spLocks noGrp="1" noChangeArrowheads="1"/>
          </p:cNvSpPr>
          <p:nvPr>
            <p:ph type="ftr" sz="quarter" idx="3"/>
          </p:nvPr>
        </p:nvSpPr>
        <p:spPr/>
        <p:txBody>
          <a:bodyPr/>
          <a:lstStyle>
            <a:lvl1pPr>
              <a:defRPr/>
            </a:lvl1pPr>
          </a:lstStyle>
          <a:p>
            <a:endParaRPr lang="en-US" altLang="en-US"/>
          </a:p>
        </p:txBody>
      </p:sp>
      <p:sp>
        <p:nvSpPr>
          <p:cNvPr id="321543" name="Rectangle 7"/>
          <p:cNvSpPr>
            <a:spLocks noGrp="1" noChangeArrowheads="1"/>
          </p:cNvSpPr>
          <p:nvPr>
            <p:ph type="sldNum" sz="quarter" idx="4"/>
          </p:nvPr>
        </p:nvSpPr>
        <p:spPr/>
        <p:txBody>
          <a:bodyPr/>
          <a:lstStyle>
            <a:lvl1pPr>
              <a:defRPr/>
            </a:lvl1pPr>
          </a:lstStyle>
          <a:p>
            <a:fld id="{842F8B4C-A61B-46BC-B888-E6056DCE6C8A}" type="slidenum">
              <a:rPr lang="en-US" altLang="en-US"/>
              <a:pPr/>
              <a:t>‹#›</a:t>
            </a:fld>
            <a:endParaRPr lang="en-US" altLang="en-US"/>
          </a:p>
        </p:txBody>
      </p:sp>
      <p:grpSp>
        <p:nvGrpSpPr>
          <p:cNvPr id="321544" name="Group 8"/>
          <p:cNvGrpSpPr>
            <a:grpSpLocks/>
          </p:cNvGrpSpPr>
          <p:nvPr/>
        </p:nvGrpSpPr>
        <p:grpSpPr bwMode="auto">
          <a:xfrm>
            <a:off x="7493000" y="2992438"/>
            <a:ext cx="1338263" cy="2189162"/>
            <a:chOff x="4704" y="1885"/>
            <a:chExt cx="843" cy="1379"/>
          </a:xfrm>
        </p:grpSpPr>
        <p:sp>
          <p:nvSpPr>
            <p:cNvPr id="321545"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46"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47"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48"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49"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50"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51"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52"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53"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54"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55"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56"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57"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58"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59"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60"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61"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62"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63"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64"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65"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66"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67"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68"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69"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70"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71"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72"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73"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74"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1575"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grpSp>
      <p:sp>
        <p:nvSpPr>
          <p:cNvPr id="321576"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HK"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lvl1pPr>
              <a:defRPr/>
            </a:lvl1pPr>
          </a:lstStyle>
          <a:p>
            <a:endParaRPr lang="en-US" altLang="en-US"/>
          </a:p>
        </p:txBody>
      </p:sp>
      <p:sp>
        <p:nvSpPr>
          <p:cNvPr id="5" name="頁尾版面配置區 4"/>
          <p:cNvSpPr>
            <a:spLocks noGrp="1"/>
          </p:cNvSpPr>
          <p:nvPr>
            <p:ph type="ftr" sz="quarter" idx="11"/>
          </p:nvPr>
        </p:nvSpPr>
        <p:spPr/>
        <p:txBody>
          <a:bodyPr/>
          <a:lstStyle>
            <a:lvl1pPr>
              <a:defRPr/>
            </a:lvl1pPr>
          </a:lstStyle>
          <a:p>
            <a:endParaRPr lang="en-US" altLang="en-US"/>
          </a:p>
        </p:txBody>
      </p:sp>
      <p:sp>
        <p:nvSpPr>
          <p:cNvPr id="6" name="投影片編號版面配置區 5"/>
          <p:cNvSpPr>
            <a:spLocks noGrp="1"/>
          </p:cNvSpPr>
          <p:nvPr>
            <p:ph type="sldNum" sz="quarter" idx="12"/>
          </p:nvPr>
        </p:nvSpPr>
        <p:spPr/>
        <p:txBody>
          <a:bodyPr/>
          <a:lstStyle>
            <a:lvl1pPr>
              <a:defRPr/>
            </a:lvl1pPr>
          </a:lstStyle>
          <a:p>
            <a:fld id="{8A501D72-251B-4C88-9211-C0734A459E90}" type="slidenum">
              <a:rPr lang="en-US" altLang="en-US"/>
              <a:pPr/>
              <a:t>‹#›</a:t>
            </a:fld>
            <a:endParaRPr lang="en-US" altLang="en-US"/>
          </a:p>
        </p:txBody>
      </p:sp>
    </p:spTree>
    <p:extLst>
      <p:ext uri="{BB962C8B-B14F-4D97-AF65-F5344CB8AC3E}">
        <p14:creationId xmlns:p14="http://schemas.microsoft.com/office/powerpoint/2010/main" val="86333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2238"/>
            <a:ext cx="2057400" cy="6008687"/>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122238"/>
            <a:ext cx="6019800" cy="600868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lvl1pPr>
              <a:defRPr/>
            </a:lvl1pPr>
          </a:lstStyle>
          <a:p>
            <a:endParaRPr lang="en-US" altLang="en-US"/>
          </a:p>
        </p:txBody>
      </p:sp>
      <p:sp>
        <p:nvSpPr>
          <p:cNvPr id="5" name="頁尾版面配置區 4"/>
          <p:cNvSpPr>
            <a:spLocks noGrp="1"/>
          </p:cNvSpPr>
          <p:nvPr>
            <p:ph type="ftr" sz="quarter" idx="11"/>
          </p:nvPr>
        </p:nvSpPr>
        <p:spPr/>
        <p:txBody>
          <a:bodyPr/>
          <a:lstStyle>
            <a:lvl1pPr>
              <a:defRPr/>
            </a:lvl1pPr>
          </a:lstStyle>
          <a:p>
            <a:endParaRPr lang="en-US" altLang="en-US"/>
          </a:p>
        </p:txBody>
      </p:sp>
      <p:sp>
        <p:nvSpPr>
          <p:cNvPr id="6" name="投影片編號版面配置區 5"/>
          <p:cNvSpPr>
            <a:spLocks noGrp="1"/>
          </p:cNvSpPr>
          <p:nvPr>
            <p:ph type="sldNum" sz="quarter" idx="12"/>
          </p:nvPr>
        </p:nvSpPr>
        <p:spPr/>
        <p:txBody>
          <a:bodyPr/>
          <a:lstStyle>
            <a:lvl1pPr>
              <a:defRPr/>
            </a:lvl1pPr>
          </a:lstStyle>
          <a:p>
            <a:fld id="{1B05A3CB-3B58-46E6-BAF1-EF0FB75829B2}" type="slidenum">
              <a:rPr lang="en-US" altLang="en-US"/>
              <a:pPr/>
              <a:t>‹#›</a:t>
            </a:fld>
            <a:endParaRPr lang="en-US" altLang="en-US"/>
          </a:p>
        </p:txBody>
      </p:sp>
    </p:spTree>
    <p:extLst>
      <p:ext uri="{BB962C8B-B14F-4D97-AF65-F5344CB8AC3E}">
        <p14:creationId xmlns:p14="http://schemas.microsoft.com/office/powerpoint/2010/main" val="280523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lvl1pPr>
              <a:defRPr/>
            </a:lvl1pPr>
          </a:lstStyle>
          <a:p>
            <a:endParaRPr lang="en-US" altLang="en-US"/>
          </a:p>
        </p:txBody>
      </p:sp>
      <p:sp>
        <p:nvSpPr>
          <p:cNvPr id="5" name="頁尾版面配置區 4"/>
          <p:cNvSpPr>
            <a:spLocks noGrp="1"/>
          </p:cNvSpPr>
          <p:nvPr>
            <p:ph type="ftr" sz="quarter" idx="11"/>
          </p:nvPr>
        </p:nvSpPr>
        <p:spPr/>
        <p:txBody>
          <a:bodyPr/>
          <a:lstStyle>
            <a:lvl1pPr>
              <a:defRPr/>
            </a:lvl1pPr>
          </a:lstStyle>
          <a:p>
            <a:endParaRPr lang="en-US" altLang="en-US"/>
          </a:p>
        </p:txBody>
      </p:sp>
      <p:sp>
        <p:nvSpPr>
          <p:cNvPr id="6" name="投影片編號版面配置區 5"/>
          <p:cNvSpPr>
            <a:spLocks noGrp="1"/>
          </p:cNvSpPr>
          <p:nvPr>
            <p:ph type="sldNum" sz="quarter" idx="12"/>
          </p:nvPr>
        </p:nvSpPr>
        <p:spPr/>
        <p:txBody>
          <a:bodyPr/>
          <a:lstStyle>
            <a:lvl1pPr>
              <a:defRPr/>
            </a:lvl1pPr>
          </a:lstStyle>
          <a:p>
            <a:fld id="{7092CFDA-F513-4FB6-9465-BDFC127B227D}" type="slidenum">
              <a:rPr lang="en-US" altLang="en-US"/>
              <a:pPr/>
              <a:t>‹#›</a:t>
            </a:fld>
            <a:endParaRPr lang="en-US" altLang="en-US"/>
          </a:p>
        </p:txBody>
      </p:sp>
    </p:spTree>
    <p:extLst>
      <p:ext uri="{BB962C8B-B14F-4D97-AF65-F5344CB8AC3E}">
        <p14:creationId xmlns:p14="http://schemas.microsoft.com/office/powerpoint/2010/main" val="299533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lvl1pPr>
              <a:defRPr/>
            </a:lvl1pPr>
          </a:lstStyle>
          <a:p>
            <a:endParaRPr lang="en-US" altLang="en-US"/>
          </a:p>
        </p:txBody>
      </p:sp>
      <p:sp>
        <p:nvSpPr>
          <p:cNvPr id="5" name="頁尾版面配置區 4"/>
          <p:cNvSpPr>
            <a:spLocks noGrp="1"/>
          </p:cNvSpPr>
          <p:nvPr>
            <p:ph type="ftr" sz="quarter" idx="11"/>
          </p:nvPr>
        </p:nvSpPr>
        <p:spPr/>
        <p:txBody>
          <a:bodyPr/>
          <a:lstStyle>
            <a:lvl1pPr>
              <a:defRPr/>
            </a:lvl1pPr>
          </a:lstStyle>
          <a:p>
            <a:endParaRPr lang="en-US" altLang="en-US"/>
          </a:p>
        </p:txBody>
      </p:sp>
      <p:sp>
        <p:nvSpPr>
          <p:cNvPr id="6" name="投影片編號版面配置區 5"/>
          <p:cNvSpPr>
            <a:spLocks noGrp="1"/>
          </p:cNvSpPr>
          <p:nvPr>
            <p:ph type="sldNum" sz="quarter" idx="12"/>
          </p:nvPr>
        </p:nvSpPr>
        <p:spPr/>
        <p:txBody>
          <a:bodyPr/>
          <a:lstStyle>
            <a:lvl1pPr>
              <a:defRPr/>
            </a:lvl1pPr>
          </a:lstStyle>
          <a:p>
            <a:fld id="{778A5EEB-9BEB-40C9-B64F-94CEEAFDAF36}" type="slidenum">
              <a:rPr lang="en-US" altLang="en-US"/>
              <a:pPr/>
              <a:t>‹#›</a:t>
            </a:fld>
            <a:endParaRPr lang="en-US" altLang="en-US"/>
          </a:p>
        </p:txBody>
      </p:sp>
    </p:spTree>
    <p:extLst>
      <p:ext uri="{BB962C8B-B14F-4D97-AF65-F5344CB8AC3E}">
        <p14:creationId xmlns:p14="http://schemas.microsoft.com/office/powerpoint/2010/main" val="418889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719263"/>
            <a:ext cx="4038600" cy="441166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719263"/>
            <a:ext cx="4038600" cy="441166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lvl1pPr>
              <a:defRPr/>
            </a:lvl1pPr>
          </a:lstStyle>
          <a:p>
            <a:endParaRPr lang="en-US" altLang="en-US"/>
          </a:p>
        </p:txBody>
      </p:sp>
      <p:sp>
        <p:nvSpPr>
          <p:cNvPr id="6" name="頁尾版面配置區 5"/>
          <p:cNvSpPr>
            <a:spLocks noGrp="1"/>
          </p:cNvSpPr>
          <p:nvPr>
            <p:ph type="ftr" sz="quarter" idx="11"/>
          </p:nvPr>
        </p:nvSpPr>
        <p:spPr/>
        <p:txBody>
          <a:bodyPr/>
          <a:lstStyle>
            <a:lvl1pPr>
              <a:defRPr/>
            </a:lvl1pPr>
          </a:lstStyle>
          <a:p>
            <a:endParaRPr lang="en-US" altLang="en-US"/>
          </a:p>
        </p:txBody>
      </p:sp>
      <p:sp>
        <p:nvSpPr>
          <p:cNvPr id="7" name="投影片編號版面配置區 6"/>
          <p:cNvSpPr>
            <a:spLocks noGrp="1"/>
          </p:cNvSpPr>
          <p:nvPr>
            <p:ph type="sldNum" sz="quarter" idx="12"/>
          </p:nvPr>
        </p:nvSpPr>
        <p:spPr/>
        <p:txBody>
          <a:bodyPr/>
          <a:lstStyle>
            <a:lvl1pPr>
              <a:defRPr/>
            </a:lvl1pPr>
          </a:lstStyle>
          <a:p>
            <a:fld id="{DFFDA435-0A44-4320-9E7D-A035249EDD30}" type="slidenum">
              <a:rPr lang="en-US" altLang="en-US"/>
              <a:pPr/>
              <a:t>‹#›</a:t>
            </a:fld>
            <a:endParaRPr lang="en-US" altLang="en-US"/>
          </a:p>
        </p:txBody>
      </p:sp>
    </p:spTree>
    <p:extLst>
      <p:ext uri="{BB962C8B-B14F-4D97-AF65-F5344CB8AC3E}">
        <p14:creationId xmlns:p14="http://schemas.microsoft.com/office/powerpoint/2010/main" val="368171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lvl1pPr>
              <a:defRPr/>
            </a:lvl1pPr>
          </a:lstStyle>
          <a:p>
            <a:endParaRPr lang="en-US" altLang="en-US"/>
          </a:p>
        </p:txBody>
      </p:sp>
      <p:sp>
        <p:nvSpPr>
          <p:cNvPr id="8" name="頁尾版面配置區 7"/>
          <p:cNvSpPr>
            <a:spLocks noGrp="1"/>
          </p:cNvSpPr>
          <p:nvPr>
            <p:ph type="ftr" sz="quarter" idx="11"/>
          </p:nvPr>
        </p:nvSpPr>
        <p:spPr/>
        <p:txBody>
          <a:bodyPr/>
          <a:lstStyle>
            <a:lvl1pPr>
              <a:defRPr/>
            </a:lvl1pPr>
          </a:lstStyle>
          <a:p>
            <a:endParaRPr lang="en-US" altLang="en-US"/>
          </a:p>
        </p:txBody>
      </p:sp>
      <p:sp>
        <p:nvSpPr>
          <p:cNvPr id="9" name="投影片編號版面配置區 8"/>
          <p:cNvSpPr>
            <a:spLocks noGrp="1"/>
          </p:cNvSpPr>
          <p:nvPr>
            <p:ph type="sldNum" sz="quarter" idx="12"/>
          </p:nvPr>
        </p:nvSpPr>
        <p:spPr/>
        <p:txBody>
          <a:bodyPr/>
          <a:lstStyle>
            <a:lvl1pPr>
              <a:defRPr/>
            </a:lvl1pPr>
          </a:lstStyle>
          <a:p>
            <a:fld id="{C2FF7FC5-D733-4B5F-ADF2-73374747E0E1}" type="slidenum">
              <a:rPr lang="en-US" altLang="en-US"/>
              <a:pPr/>
              <a:t>‹#›</a:t>
            </a:fld>
            <a:endParaRPr lang="en-US" altLang="en-US"/>
          </a:p>
        </p:txBody>
      </p:sp>
    </p:spTree>
    <p:extLst>
      <p:ext uri="{BB962C8B-B14F-4D97-AF65-F5344CB8AC3E}">
        <p14:creationId xmlns:p14="http://schemas.microsoft.com/office/powerpoint/2010/main" val="294065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lvl1pPr>
              <a:defRPr/>
            </a:lvl1pPr>
          </a:lstStyle>
          <a:p>
            <a:endParaRPr lang="en-US" altLang="en-US"/>
          </a:p>
        </p:txBody>
      </p:sp>
      <p:sp>
        <p:nvSpPr>
          <p:cNvPr id="4" name="頁尾版面配置區 3"/>
          <p:cNvSpPr>
            <a:spLocks noGrp="1"/>
          </p:cNvSpPr>
          <p:nvPr>
            <p:ph type="ftr" sz="quarter" idx="11"/>
          </p:nvPr>
        </p:nvSpPr>
        <p:spPr/>
        <p:txBody>
          <a:bodyPr/>
          <a:lstStyle>
            <a:lvl1pPr>
              <a:defRPr/>
            </a:lvl1pPr>
          </a:lstStyle>
          <a:p>
            <a:endParaRPr lang="en-US" altLang="en-US"/>
          </a:p>
        </p:txBody>
      </p:sp>
      <p:sp>
        <p:nvSpPr>
          <p:cNvPr id="5" name="投影片編號版面配置區 4"/>
          <p:cNvSpPr>
            <a:spLocks noGrp="1"/>
          </p:cNvSpPr>
          <p:nvPr>
            <p:ph type="sldNum" sz="quarter" idx="12"/>
          </p:nvPr>
        </p:nvSpPr>
        <p:spPr/>
        <p:txBody>
          <a:bodyPr/>
          <a:lstStyle>
            <a:lvl1pPr>
              <a:defRPr/>
            </a:lvl1pPr>
          </a:lstStyle>
          <a:p>
            <a:fld id="{2CAD2048-EB79-4F70-9490-8467368C2E37}" type="slidenum">
              <a:rPr lang="en-US" altLang="en-US"/>
              <a:pPr/>
              <a:t>‹#›</a:t>
            </a:fld>
            <a:endParaRPr lang="en-US" altLang="en-US"/>
          </a:p>
        </p:txBody>
      </p:sp>
    </p:spTree>
    <p:extLst>
      <p:ext uri="{BB962C8B-B14F-4D97-AF65-F5344CB8AC3E}">
        <p14:creationId xmlns:p14="http://schemas.microsoft.com/office/powerpoint/2010/main" val="60156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en-US"/>
          </a:p>
        </p:txBody>
      </p:sp>
      <p:sp>
        <p:nvSpPr>
          <p:cNvPr id="3" name="頁尾版面配置區 2"/>
          <p:cNvSpPr>
            <a:spLocks noGrp="1"/>
          </p:cNvSpPr>
          <p:nvPr>
            <p:ph type="ftr" sz="quarter" idx="11"/>
          </p:nvPr>
        </p:nvSpPr>
        <p:spPr/>
        <p:txBody>
          <a:bodyPr/>
          <a:lstStyle>
            <a:lvl1pPr>
              <a:defRPr/>
            </a:lvl1pPr>
          </a:lstStyle>
          <a:p>
            <a:endParaRPr lang="en-US" altLang="en-US"/>
          </a:p>
        </p:txBody>
      </p:sp>
      <p:sp>
        <p:nvSpPr>
          <p:cNvPr id="4" name="投影片編號版面配置區 3"/>
          <p:cNvSpPr>
            <a:spLocks noGrp="1"/>
          </p:cNvSpPr>
          <p:nvPr>
            <p:ph type="sldNum" sz="quarter" idx="12"/>
          </p:nvPr>
        </p:nvSpPr>
        <p:spPr/>
        <p:txBody>
          <a:bodyPr/>
          <a:lstStyle>
            <a:lvl1pPr>
              <a:defRPr/>
            </a:lvl1pPr>
          </a:lstStyle>
          <a:p>
            <a:fld id="{D2F26061-7351-45E1-BD7E-681A768E2C4B}" type="slidenum">
              <a:rPr lang="en-US" altLang="en-US"/>
              <a:pPr/>
              <a:t>‹#›</a:t>
            </a:fld>
            <a:endParaRPr lang="en-US" altLang="en-US"/>
          </a:p>
        </p:txBody>
      </p:sp>
    </p:spTree>
    <p:extLst>
      <p:ext uri="{BB962C8B-B14F-4D97-AF65-F5344CB8AC3E}">
        <p14:creationId xmlns:p14="http://schemas.microsoft.com/office/powerpoint/2010/main" val="201504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lvl1pPr>
              <a:defRPr/>
            </a:lvl1pPr>
          </a:lstStyle>
          <a:p>
            <a:endParaRPr lang="en-US" altLang="en-US"/>
          </a:p>
        </p:txBody>
      </p:sp>
      <p:sp>
        <p:nvSpPr>
          <p:cNvPr id="6" name="頁尾版面配置區 5"/>
          <p:cNvSpPr>
            <a:spLocks noGrp="1"/>
          </p:cNvSpPr>
          <p:nvPr>
            <p:ph type="ftr" sz="quarter" idx="11"/>
          </p:nvPr>
        </p:nvSpPr>
        <p:spPr/>
        <p:txBody>
          <a:bodyPr/>
          <a:lstStyle>
            <a:lvl1pPr>
              <a:defRPr/>
            </a:lvl1pPr>
          </a:lstStyle>
          <a:p>
            <a:endParaRPr lang="en-US" altLang="en-US"/>
          </a:p>
        </p:txBody>
      </p:sp>
      <p:sp>
        <p:nvSpPr>
          <p:cNvPr id="7" name="投影片編號版面配置區 6"/>
          <p:cNvSpPr>
            <a:spLocks noGrp="1"/>
          </p:cNvSpPr>
          <p:nvPr>
            <p:ph type="sldNum" sz="quarter" idx="12"/>
          </p:nvPr>
        </p:nvSpPr>
        <p:spPr/>
        <p:txBody>
          <a:bodyPr/>
          <a:lstStyle>
            <a:lvl1pPr>
              <a:defRPr/>
            </a:lvl1pPr>
          </a:lstStyle>
          <a:p>
            <a:fld id="{E3116EA7-DF03-4D36-B883-FBEC0B289A5D}" type="slidenum">
              <a:rPr lang="en-US" altLang="en-US"/>
              <a:pPr/>
              <a:t>‹#›</a:t>
            </a:fld>
            <a:endParaRPr lang="en-US" altLang="en-US"/>
          </a:p>
        </p:txBody>
      </p:sp>
    </p:spTree>
    <p:extLst>
      <p:ext uri="{BB962C8B-B14F-4D97-AF65-F5344CB8AC3E}">
        <p14:creationId xmlns:p14="http://schemas.microsoft.com/office/powerpoint/2010/main" val="64142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HK"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lvl1pPr>
              <a:defRPr/>
            </a:lvl1pPr>
          </a:lstStyle>
          <a:p>
            <a:endParaRPr lang="en-US" altLang="en-US"/>
          </a:p>
        </p:txBody>
      </p:sp>
      <p:sp>
        <p:nvSpPr>
          <p:cNvPr id="6" name="頁尾版面配置區 5"/>
          <p:cNvSpPr>
            <a:spLocks noGrp="1"/>
          </p:cNvSpPr>
          <p:nvPr>
            <p:ph type="ftr" sz="quarter" idx="11"/>
          </p:nvPr>
        </p:nvSpPr>
        <p:spPr/>
        <p:txBody>
          <a:bodyPr/>
          <a:lstStyle>
            <a:lvl1pPr>
              <a:defRPr/>
            </a:lvl1pPr>
          </a:lstStyle>
          <a:p>
            <a:endParaRPr lang="en-US" altLang="en-US"/>
          </a:p>
        </p:txBody>
      </p:sp>
      <p:sp>
        <p:nvSpPr>
          <p:cNvPr id="7" name="投影片編號版面配置區 6"/>
          <p:cNvSpPr>
            <a:spLocks noGrp="1"/>
          </p:cNvSpPr>
          <p:nvPr>
            <p:ph type="sldNum" sz="quarter" idx="12"/>
          </p:nvPr>
        </p:nvSpPr>
        <p:spPr/>
        <p:txBody>
          <a:bodyPr/>
          <a:lstStyle>
            <a:lvl1pPr>
              <a:defRPr/>
            </a:lvl1pPr>
          </a:lstStyle>
          <a:p>
            <a:fld id="{1E933464-C013-4781-80B4-598A9A20299B}" type="slidenum">
              <a:rPr lang="en-US" altLang="en-US"/>
              <a:pPr/>
              <a:t>‹#›</a:t>
            </a:fld>
            <a:endParaRPr lang="en-US" altLang="en-US"/>
          </a:p>
        </p:txBody>
      </p:sp>
    </p:spTree>
    <p:extLst>
      <p:ext uri="{BB962C8B-B14F-4D97-AF65-F5344CB8AC3E}">
        <p14:creationId xmlns:p14="http://schemas.microsoft.com/office/powerpoint/2010/main" val="296564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514"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HK" altLang="en-US"/>
          </a:p>
        </p:txBody>
      </p:sp>
      <p:sp>
        <p:nvSpPr>
          <p:cNvPr id="320515"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altLang="en-US" smtClean="0"/>
          </a:p>
        </p:txBody>
      </p:sp>
      <p:sp>
        <p:nvSpPr>
          <p:cNvPr id="320516"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320517"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32051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320519"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DB1BB6C7-8EBB-4F7A-A62F-E1CBCD6F4785}" type="slidenum">
              <a:rPr lang="en-US" altLang="en-US"/>
              <a:pPr/>
              <a:t>‹#›</a:t>
            </a:fld>
            <a:endParaRPr lang="en-US" altLang="en-US"/>
          </a:p>
        </p:txBody>
      </p:sp>
      <p:grpSp>
        <p:nvGrpSpPr>
          <p:cNvPr id="320520" name="Group 8"/>
          <p:cNvGrpSpPr>
            <a:grpSpLocks/>
          </p:cNvGrpSpPr>
          <p:nvPr/>
        </p:nvGrpSpPr>
        <p:grpSpPr bwMode="auto">
          <a:xfrm>
            <a:off x="8153400" y="152400"/>
            <a:ext cx="792163" cy="1295400"/>
            <a:chOff x="5136" y="960"/>
            <a:chExt cx="528" cy="864"/>
          </a:xfrm>
        </p:grpSpPr>
        <p:sp>
          <p:nvSpPr>
            <p:cNvPr id="320521"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22"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23"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24"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25"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26"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27"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28"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29"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30"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31"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32"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33"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34"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35"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36"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37"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38"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39"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40"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41"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42"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43"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44"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45"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46"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47"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48"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49"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50"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320551"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gr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900" b="1" kern="1200">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panose="020B0604020202020204" pitchFamily="34" charset="0"/>
        </a:defRPr>
      </a:lvl2pPr>
      <a:lvl3pPr algn="l" rtl="0" eaLnBrk="1" fontAlgn="base" hangingPunct="1">
        <a:spcBef>
          <a:spcPct val="0"/>
        </a:spcBef>
        <a:spcAft>
          <a:spcPct val="0"/>
        </a:spcAft>
        <a:defRPr sz="3900" b="1">
          <a:solidFill>
            <a:schemeClr val="tx2"/>
          </a:solidFill>
          <a:latin typeface="Arial" panose="020B0604020202020204" pitchFamily="34" charset="0"/>
        </a:defRPr>
      </a:lvl3pPr>
      <a:lvl4pPr algn="l" rtl="0" eaLnBrk="1" fontAlgn="base" hangingPunct="1">
        <a:spcBef>
          <a:spcPct val="0"/>
        </a:spcBef>
        <a:spcAft>
          <a:spcPct val="0"/>
        </a:spcAft>
        <a:defRPr sz="3900" b="1">
          <a:solidFill>
            <a:schemeClr val="tx2"/>
          </a:solidFill>
          <a:latin typeface="Arial" panose="020B0604020202020204" pitchFamily="34" charset="0"/>
        </a:defRPr>
      </a:lvl4pPr>
      <a:lvl5pPr algn="l" rtl="0" eaLnBrk="1" fontAlgn="base" hangingPunct="1">
        <a:spcBef>
          <a:spcPct val="0"/>
        </a:spcBef>
        <a:spcAft>
          <a:spcPct val="0"/>
        </a:spcAft>
        <a:defRPr sz="3900" b="1">
          <a:solidFill>
            <a:schemeClr val="tx2"/>
          </a:solidFill>
          <a:latin typeface="Arial" panose="020B0604020202020204" pitchFamily="34" charset="0"/>
        </a:defRPr>
      </a:lvl5pPr>
      <a:lvl6pPr marL="457200" algn="l" rtl="0" eaLnBrk="1" fontAlgn="base" hangingPunct="1">
        <a:spcBef>
          <a:spcPct val="0"/>
        </a:spcBef>
        <a:spcAft>
          <a:spcPct val="0"/>
        </a:spcAft>
        <a:defRPr sz="3900" b="1">
          <a:solidFill>
            <a:schemeClr val="tx2"/>
          </a:solidFill>
          <a:latin typeface="Arial" panose="020B0604020202020204" pitchFamily="34" charset="0"/>
        </a:defRPr>
      </a:lvl6pPr>
      <a:lvl7pPr marL="914400" algn="l" rtl="0" eaLnBrk="1" fontAlgn="base" hangingPunct="1">
        <a:spcBef>
          <a:spcPct val="0"/>
        </a:spcBef>
        <a:spcAft>
          <a:spcPct val="0"/>
        </a:spcAft>
        <a:defRPr sz="3900" b="1">
          <a:solidFill>
            <a:schemeClr val="tx2"/>
          </a:solidFill>
          <a:latin typeface="Arial" panose="020B0604020202020204" pitchFamily="34" charset="0"/>
        </a:defRPr>
      </a:lvl7pPr>
      <a:lvl8pPr marL="1371600" algn="l" rtl="0" eaLnBrk="1" fontAlgn="base" hangingPunct="1">
        <a:spcBef>
          <a:spcPct val="0"/>
        </a:spcBef>
        <a:spcAft>
          <a:spcPct val="0"/>
        </a:spcAft>
        <a:defRPr sz="3900" b="1">
          <a:solidFill>
            <a:schemeClr val="tx2"/>
          </a:solidFill>
          <a:latin typeface="Arial" panose="020B0604020202020204" pitchFamily="34" charset="0"/>
        </a:defRPr>
      </a:lvl8pPr>
      <a:lvl9pPr marL="1828800" algn="l" rtl="0" eaLnBrk="1" fontAlgn="base" hangingPunct="1">
        <a:spcBef>
          <a:spcPct val="0"/>
        </a:spcBef>
        <a:spcAft>
          <a:spcPct val="0"/>
        </a:spcAft>
        <a:defRPr sz="39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eaLnBrk="1" fontAlgn="base" hangingPunct="1">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eaLnBrk="1" fontAlgn="base" hangingPunct="1">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eaLnBrk="1" fontAlgn="base" hangingPunct="1">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db.gov.hk/en/about-edb/press/speeches/psed/20100520160531.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xfordlearnersdictionaries.com/" TargetMode="External"/><Relationship Id="rId2" Type="http://schemas.openxmlformats.org/officeDocument/2006/relationships/hyperlink" Target="https://dictionary.cambridge.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hkpl.overdrive.com/"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pets.gov.hk/english/multimedia_zone/games/games_index.html"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legco.gov.hk/research-publications/english/1819in20-animal-friendly-measures-in-selected-places-20190827-e.pdf" TargetMode="External"/><Relationship Id="rId3" Type="http://schemas.openxmlformats.org/officeDocument/2006/relationships/hyperlink" Target="https://www.censtatd.gov.hk/en/data/stat_report/product/C0000034/att/B11302662019XXXXB0100.pdf" TargetMode="External"/><Relationship Id="rId7" Type="http://schemas.openxmlformats.org/officeDocument/2006/relationships/hyperlink" Target="https://quizlet.com/" TargetMode="External"/><Relationship Id="rId2" Type="http://schemas.openxmlformats.org/officeDocument/2006/relationships/hyperlink" Target="https://www.pets.gov.hk/english/index.html" TargetMode="External"/><Relationship Id="rId1" Type="http://schemas.openxmlformats.org/officeDocument/2006/relationships/slideLayout" Target="../slideLayouts/slideLayout2.xml"/><Relationship Id="rId6" Type="http://schemas.openxmlformats.org/officeDocument/2006/relationships/hyperlink" Target="https://padlet.com/" TargetMode="External"/><Relationship Id="rId5" Type="http://schemas.openxmlformats.org/officeDocument/2006/relationships/hyperlink" Target="https://edpuzzle.com/" TargetMode="External"/><Relationship Id="rId10" Type="http://schemas.openxmlformats.org/officeDocument/2006/relationships/hyperlink" Target="https://youtu.be/u9JMtdi2R0E" TargetMode="External"/><Relationship Id="rId4" Type="http://schemas.openxmlformats.org/officeDocument/2006/relationships/hyperlink" Target="https://www.edb.gov.hk/en/about-edb/press/speeches/psed/20100520160531.html" TargetMode="External"/><Relationship Id="rId9" Type="http://schemas.openxmlformats.org/officeDocument/2006/relationships/hyperlink" Target="https://main.spca.org.h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u9JMtdi2R0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egco.gov.hk/research-publications/english/1819in20-animal-friendly-measures-in-selected-places-20190827-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842F8B4C-A61B-46BC-B888-E6056DCE6C8A}" type="slidenum">
              <a:rPr lang="en-US" altLang="en-US" sz="1400" smtClean="0"/>
              <a:pPr/>
              <a:t>1</a:t>
            </a:fld>
            <a:endParaRPr lang="en-US" altLang="en-US" sz="1400" dirty="0"/>
          </a:p>
        </p:txBody>
      </p:sp>
      <p:sp>
        <p:nvSpPr>
          <p:cNvPr id="5" name="Title 1"/>
          <p:cNvSpPr txBox="1">
            <a:spLocks/>
          </p:cNvSpPr>
          <p:nvPr/>
        </p:nvSpPr>
        <p:spPr bwMode="auto">
          <a:xfrm>
            <a:off x="295925" y="620688"/>
            <a:ext cx="715639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800" b="1" kern="1200">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panose="020B0604020202020204" pitchFamily="34" charset="0"/>
              </a:defRPr>
            </a:lvl2pPr>
            <a:lvl3pPr algn="l" rtl="0" eaLnBrk="1" fontAlgn="base" hangingPunct="1">
              <a:spcBef>
                <a:spcPct val="0"/>
              </a:spcBef>
              <a:spcAft>
                <a:spcPct val="0"/>
              </a:spcAft>
              <a:defRPr sz="3900" b="1">
                <a:solidFill>
                  <a:schemeClr val="tx2"/>
                </a:solidFill>
                <a:latin typeface="Arial" panose="020B0604020202020204" pitchFamily="34" charset="0"/>
              </a:defRPr>
            </a:lvl3pPr>
            <a:lvl4pPr algn="l" rtl="0" eaLnBrk="1" fontAlgn="base" hangingPunct="1">
              <a:spcBef>
                <a:spcPct val="0"/>
              </a:spcBef>
              <a:spcAft>
                <a:spcPct val="0"/>
              </a:spcAft>
              <a:defRPr sz="3900" b="1">
                <a:solidFill>
                  <a:schemeClr val="tx2"/>
                </a:solidFill>
                <a:latin typeface="Arial" panose="020B0604020202020204" pitchFamily="34" charset="0"/>
              </a:defRPr>
            </a:lvl4pPr>
            <a:lvl5pPr algn="l" rtl="0" eaLnBrk="1" fontAlgn="base" hangingPunct="1">
              <a:spcBef>
                <a:spcPct val="0"/>
              </a:spcBef>
              <a:spcAft>
                <a:spcPct val="0"/>
              </a:spcAft>
              <a:defRPr sz="3900" b="1">
                <a:solidFill>
                  <a:schemeClr val="tx2"/>
                </a:solidFill>
                <a:latin typeface="Arial" panose="020B0604020202020204" pitchFamily="34" charset="0"/>
              </a:defRPr>
            </a:lvl5pPr>
            <a:lvl6pPr marL="457200" algn="l" rtl="0" eaLnBrk="1" fontAlgn="base" hangingPunct="1">
              <a:spcBef>
                <a:spcPct val="0"/>
              </a:spcBef>
              <a:spcAft>
                <a:spcPct val="0"/>
              </a:spcAft>
              <a:defRPr sz="3900" b="1">
                <a:solidFill>
                  <a:schemeClr val="tx2"/>
                </a:solidFill>
                <a:latin typeface="Arial" panose="020B0604020202020204" pitchFamily="34" charset="0"/>
              </a:defRPr>
            </a:lvl6pPr>
            <a:lvl7pPr marL="914400" algn="l" rtl="0" eaLnBrk="1" fontAlgn="base" hangingPunct="1">
              <a:spcBef>
                <a:spcPct val="0"/>
              </a:spcBef>
              <a:spcAft>
                <a:spcPct val="0"/>
              </a:spcAft>
              <a:defRPr sz="3900" b="1">
                <a:solidFill>
                  <a:schemeClr val="tx2"/>
                </a:solidFill>
                <a:latin typeface="Arial" panose="020B0604020202020204" pitchFamily="34" charset="0"/>
              </a:defRPr>
            </a:lvl7pPr>
            <a:lvl8pPr marL="1371600" algn="l" rtl="0" eaLnBrk="1" fontAlgn="base" hangingPunct="1">
              <a:spcBef>
                <a:spcPct val="0"/>
              </a:spcBef>
              <a:spcAft>
                <a:spcPct val="0"/>
              </a:spcAft>
              <a:defRPr sz="3900" b="1">
                <a:solidFill>
                  <a:schemeClr val="tx2"/>
                </a:solidFill>
                <a:latin typeface="Arial" panose="020B0604020202020204" pitchFamily="34" charset="0"/>
              </a:defRPr>
            </a:lvl8pPr>
            <a:lvl9pPr marL="1828800" algn="l" rtl="0" eaLnBrk="1" fontAlgn="base" hangingPunct="1">
              <a:spcBef>
                <a:spcPct val="0"/>
              </a:spcBef>
              <a:spcAft>
                <a:spcPct val="0"/>
              </a:spcAft>
              <a:defRPr sz="3900" b="1">
                <a:solidFill>
                  <a:schemeClr val="tx2"/>
                </a:solidFill>
                <a:latin typeface="Arial" panose="020B0604020202020204" pitchFamily="34" charset="0"/>
              </a:defRPr>
            </a:lvl9pPr>
          </a:lstStyle>
          <a:p>
            <a:pPr algn="l"/>
            <a:r>
              <a:rPr lang="en-US" altLang="zh-HK" sz="3200" dirty="0" smtClean="0"/>
              <a:t>Gifted Education Section, CDI, EDB</a:t>
            </a:r>
            <a:br>
              <a:rPr lang="en-US" altLang="zh-HK" sz="3200" dirty="0" smtClean="0"/>
            </a:br>
            <a:r>
              <a:rPr lang="en-US" altLang="zh-HK" sz="3200" dirty="0" smtClean="0"/>
              <a:t>Learning and Teaching Resources for Linguistically </a:t>
            </a:r>
            <a:r>
              <a:rPr lang="en-US" altLang="zh-HK" sz="3200" dirty="0"/>
              <a:t>G</a:t>
            </a:r>
            <a:r>
              <a:rPr lang="en-US" altLang="zh-HK" sz="3200" dirty="0" smtClean="0"/>
              <a:t>ifted/ More </a:t>
            </a:r>
            <a:r>
              <a:rPr lang="en-US" altLang="zh-HK" sz="3200" dirty="0"/>
              <a:t>A</a:t>
            </a:r>
            <a:r>
              <a:rPr lang="en-US" altLang="zh-HK" sz="3200" dirty="0" smtClean="0"/>
              <a:t>ble Students (English Language)</a:t>
            </a:r>
            <a:endParaRPr lang="zh-HK" altLang="en-US" sz="3200" dirty="0"/>
          </a:p>
        </p:txBody>
      </p:sp>
      <p:sp>
        <p:nvSpPr>
          <p:cNvPr id="9" name="Subtitle 2"/>
          <p:cNvSpPr>
            <a:spLocks noGrp="1"/>
          </p:cNvSpPr>
          <p:nvPr>
            <p:ph type="subTitle" idx="1"/>
          </p:nvPr>
        </p:nvSpPr>
        <p:spPr>
          <a:xfrm>
            <a:off x="683568" y="3336647"/>
            <a:ext cx="6630169" cy="2362200"/>
          </a:xfrm>
        </p:spPr>
        <p:txBody>
          <a:bodyPr/>
          <a:lstStyle/>
          <a:p>
            <a:r>
              <a:rPr lang="en-US" altLang="zh-TW" sz="4000" b="1" dirty="0">
                <a:latin typeface="+mj-lt"/>
              </a:rPr>
              <a:t>Pet keeping and adoption </a:t>
            </a:r>
            <a:endParaRPr lang="zh-TW" altLang="en-US" sz="4000" b="1" dirty="0">
              <a:latin typeface="+mj-lt"/>
            </a:endParaRPr>
          </a:p>
          <a:p>
            <a:r>
              <a:rPr lang="en-US" altLang="zh-HK" b="1" dirty="0" smtClean="0">
                <a:latin typeface="+mj-lt"/>
              </a:rPr>
              <a:t>(Junior secondary levels</a:t>
            </a:r>
            <a:r>
              <a:rPr lang="en-US" altLang="zh-HK" b="1" dirty="0" smtClean="0">
                <a:latin typeface="+mj-lt"/>
              </a:rPr>
              <a:t>)</a:t>
            </a:r>
          </a:p>
          <a:p>
            <a:endParaRPr lang="en-US" altLang="zh-HK" b="1" dirty="0">
              <a:latin typeface="+mj-lt"/>
            </a:endParaRPr>
          </a:p>
          <a:p>
            <a:r>
              <a:rPr lang="en-US" altLang="zh-HK" sz="2400" dirty="0" smtClean="0">
                <a:latin typeface="+mj-lt"/>
              </a:rPr>
              <a:t>September 2021</a:t>
            </a:r>
            <a:endParaRPr lang="zh-HK" altLang="en-US" sz="2400" dirty="0">
              <a:latin typeface="+mj-lt"/>
            </a:endParaRPr>
          </a:p>
          <a:p>
            <a:endParaRPr lang="zh-HK" altLang="en-US" sz="2500" dirty="0"/>
          </a:p>
        </p:txBody>
      </p:sp>
    </p:spTree>
    <p:extLst>
      <p:ext uri="{BB962C8B-B14F-4D97-AF65-F5344CB8AC3E}">
        <p14:creationId xmlns:p14="http://schemas.microsoft.com/office/powerpoint/2010/main" val="3424999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714474"/>
          </a:xfrm>
        </p:spPr>
        <p:txBody>
          <a:bodyPr/>
          <a:lstStyle/>
          <a:p>
            <a:r>
              <a:rPr lang="en-US" altLang="zh-TW" sz="4000" dirty="0"/>
              <a:t>Part </a:t>
            </a:r>
            <a:r>
              <a:rPr lang="en-US" altLang="zh-TW" sz="4000" dirty="0" smtClean="0"/>
              <a:t>3: Vocabulary</a:t>
            </a:r>
            <a:endParaRPr lang="zh-HK" altLang="en-US" dirty="0"/>
          </a:p>
        </p:txBody>
      </p:sp>
      <p:sp>
        <p:nvSpPr>
          <p:cNvPr id="3" name="內容版面配置區 2"/>
          <p:cNvSpPr>
            <a:spLocks noGrp="1"/>
          </p:cNvSpPr>
          <p:nvPr>
            <p:ph idx="1"/>
          </p:nvPr>
        </p:nvSpPr>
        <p:spPr>
          <a:xfrm>
            <a:off x="457200" y="980728"/>
            <a:ext cx="7427168" cy="5150197"/>
          </a:xfrm>
        </p:spPr>
        <p:txBody>
          <a:bodyPr/>
          <a:lstStyle/>
          <a:p>
            <a:pPr marL="0" indent="0">
              <a:buNone/>
            </a:pPr>
            <a:r>
              <a:rPr lang="en-US" altLang="zh-HK" sz="2800" dirty="0" smtClean="0"/>
              <a:t>Twenty vocabulary related to animal protection are selected for you. Make use of the dictionary </a:t>
            </a:r>
            <a:r>
              <a:rPr lang="en-US" altLang="zh-HK" sz="2800" dirty="0"/>
              <a:t>web sites </a:t>
            </a:r>
            <a:r>
              <a:rPr lang="en-US" altLang="zh-HK" sz="2800" dirty="0" smtClean="0"/>
              <a:t>on Slide 21 to </a:t>
            </a:r>
            <a:r>
              <a:rPr lang="en-US" altLang="zh-HK" sz="2800" dirty="0"/>
              <a:t>learn more about the pronunciation, definition and usage of words </a:t>
            </a:r>
            <a:r>
              <a:rPr lang="en-US" altLang="zh-HK" sz="2800" dirty="0" smtClean="0"/>
              <a:t>:</a:t>
            </a:r>
          </a:p>
          <a:p>
            <a:pPr marL="0" indent="0">
              <a:buNone/>
            </a:pPr>
            <a:endParaRPr lang="en-US" altLang="zh-HK" sz="1050" dirty="0" smtClean="0"/>
          </a:p>
          <a:p>
            <a:pPr marL="0" indent="0">
              <a:buNone/>
            </a:pPr>
            <a:r>
              <a:rPr lang="en-US" altLang="zh-HK" sz="2800" b="1" u="sng" dirty="0" smtClean="0"/>
              <a:t>Vocabulary</a:t>
            </a:r>
          </a:p>
          <a:p>
            <a:pPr marL="0" indent="0">
              <a:buNone/>
            </a:pPr>
            <a:endParaRPr lang="en-US" altLang="zh-HK" sz="2800" dirty="0" smtClean="0"/>
          </a:p>
        </p:txBody>
      </p:sp>
      <p:sp>
        <p:nvSpPr>
          <p:cNvPr id="4" name="投影片編號版面配置區 3"/>
          <p:cNvSpPr>
            <a:spLocks noGrp="1"/>
          </p:cNvSpPr>
          <p:nvPr>
            <p:ph type="sldNum" sz="quarter" idx="12"/>
          </p:nvPr>
        </p:nvSpPr>
        <p:spPr>
          <a:xfrm>
            <a:off x="6934200" y="6400800"/>
            <a:ext cx="2133600" cy="457200"/>
          </a:xfrm>
        </p:spPr>
        <p:txBody>
          <a:bodyPr/>
          <a:lstStyle/>
          <a:p>
            <a:fld id="{7092CFDA-F513-4FB6-9465-BDFC127B227D}" type="slidenum">
              <a:rPr lang="en-US" altLang="en-US" sz="1400" smtClean="0"/>
              <a:pPr/>
              <a:t>10</a:t>
            </a:fld>
            <a:endParaRPr lang="en-US" altLang="en-US" sz="1400" dirty="0"/>
          </a:p>
        </p:txBody>
      </p:sp>
      <p:graphicFrame>
        <p:nvGraphicFramePr>
          <p:cNvPr id="6" name="表格 5"/>
          <p:cNvGraphicFramePr>
            <a:graphicFrameLocks noGrp="1"/>
          </p:cNvGraphicFramePr>
          <p:nvPr>
            <p:extLst>
              <p:ext uri="{D42A27DB-BD31-4B8C-83A1-F6EECF244321}">
                <p14:modId xmlns:p14="http://schemas.microsoft.com/office/powerpoint/2010/main" val="3129839194"/>
              </p:ext>
            </p:extLst>
          </p:nvPr>
        </p:nvGraphicFramePr>
        <p:xfrm>
          <a:off x="539552" y="3897848"/>
          <a:ext cx="8280920" cy="2123440"/>
        </p:xfrm>
        <a:graphic>
          <a:graphicData uri="http://schemas.openxmlformats.org/drawingml/2006/table">
            <a:tbl>
              <a:tblPr firstRow="1" bandRow="1">
                <a:tableStyleId>{5C22544A-7EE6-4342-B048-85BDC9FD1C3A}</a:tableStyleId>
              </a:tblPr>
              <a:tblGrid>
                <a:gridCol w="2132062">
                  <a:extLst>
                    <a:ext uri="{9D8B030D-6E8A-4147-A177-3AD203B41FA5}">
                      <a16:colId xmlns:a16="http://schemas.microsoft.com/office/drawing/2014/main" val="586535161"/>
                    </a:ext>
                  </a:extLst>
                </a:gridCol>
                <a:gridCol w="2132062">
                  <a:extLst>
                    <a:ext uri="{9D8B030D-6E8A-4147-A177-3AD203B41FA5}">
                      <a16:colId xmlns:a16="http://schemas.microsoft.com/office/drawing/2014/main" val="644328735"/>
                    </a:ext>
                  </a:extLst>
                </a:gridCol>
                <a:gridCol w="2132062">
                  <a:extLst>
                    <a:ext uri="{9D8B030D-6E8A-4147-A177-3AD203B41FA5}">
                      <a16:colId xmlns:a16="http://schemas.microsoft.com/office/drawing/2014/main" val="3796752268"/>
                    </a:ext>
                  </a:extLst>
                </a:gridCol>
                <a:gridCol w="1884734">
                  <a:extLst>
                    <a:ext uri="{9D8B030D-6E8A-4147-A177-3AD203B41FA5}">
                      <a16:colId xmlns:a16="http://schemas.microsoft.com/office/drawing/2014/main" val="2715935412"/>
                    </a:ext>
                  </a:extLst>
                </a:gridCol>
              </a:tblGrid>
              <a:tr h="370840">
                <a:tc>
                  <a:txBody>
                    <a:bodyPr/>
                    <a:lstStyle/>
                    <a:p>
                      <a:r>
                        <a:rPr lang="en-US" altLang="zh-HK" sz="1800" b="0" dirty="0" smtClean="0">
                          <a:solidFill>
                            <a:schemeClr val="tx1"/>
                          </a:solidFill>
                          <a:latin typeface="+mn-ea"/>
                          <a:ea typeface="+mn-ea"/>
                        </a:rPr>
                        <a:t>Abandon (v.)</a:t>
                      </a:r>
                      <a:endParaRPr lang="zh-HK" altLang="en-US" sz="1800" b="0" dirty="0">
                        <a:solidFill>
                          <a:schemeClr val="tx1"/>
                        </a:solidFill>
                        <a:latin typeface="+mn-ea"/>
                        <a:ea typeface="+mn-ea"/>
                      </a:endParaRPr>
                    </a:p>
                  </a:txBody>
                  <a:tcPr>
                    <a:lnL w="2857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800" b="0" dirty="0" smtClean="0">
                          <a:solidFill>
                            <a:schemeClr val="tx1"/>
                          </a:solidFill>
                          <a:latin typeface="+mn-ea"/>
                          <a:ea typeface="+mn-ea"/>
                        </a:rPr>
                        <a:t>Allergic (adj.)</a:t>
                      </a:r>
                      <a:endParaRPr lang="zh-HK" altLang="en-US" sz="1800" b="0" dirty="0" smtClean="0">
                        <a:solidFill>
                          <a:schemeClr val="tx1"/>
                        </a:solidFill>
                        <a:latin typeface="+mn-ea"/>
                        <a:ea typeface="+mn-ea"/>
                      </a:endParaRPr>
                    </a:p>
                  </a:txBody>
                  <a:tcP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CCCCFF"/>
                    </a:solidFill>
                  </a:tcPr>
                </a:tc>
                <a:tc>
                  <a:txBody>
                    <a:bodyPr/>
                    <a:lstStyle/>
                    <a:p>
                      <a:r>
                        <a:rPr lang="en-US" altLang="zh-HK" sz="1800" b="0" dirty="0" smtClean="0">
                          <a:solidFill>
                            <a:schemeClr val="tx1"/>
                          </a:solidFill>
                          <a:latin typeface="+mn-ea"/>
                          <a:ea typeface="+mn-ea"/>
                        </a:rPr>
                        <a:t>Breed (v./ n.)</a:t>
                      </a:r>
                      <a:endParaRPr lang="zh-HK" altLang="en-US" sz="1800" b="0" dirty="0">
                        <a:solidFill>
                          <a:schemeClr val="tx1"/>
                        </a:solidFill>
                        <a:latin typeface="+mn-ea"/>
                        <a:ea typeface="+mn-ea"/>
                      </a:endParaRPr>
                    </a:p>
                  </a:txBody>
                  <a:tcP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CCCCFF"/>
                    </a:solidFill>
                  </a:tcPr>
                </a:tc>
                <a:tc>
                  <a:txBody>
                    <a:bodyPr/>
                    <a:lstStyle/>
                    <a:p>
                      <a:r>
                        <a:rPr lang="en-US" altLang="zh-HK" sz="1800" b="0" dirty="0" smtClean="0">
                          <a:solidFill>
                            <a:schemeClr val="tx1"/>
                          </a:solidFill>
                          <a:latin typeface="+mn-ea"/>
                          <a:ea typeface="+mn-ea"/>
                        </a:rPr>
                        <a:t>Cage (n.)</a:t>
                      </a:r>
                      <a:endParaRPr lang="zh-HK" altLang="en-US" sz="1800" b="0" dirty="0">
                        <a:solidFill>
                          <a:schemeClr val="tx1"/>
                        </a:solidFill>
                        <a:latin typeface="+mn-ea"/>
                        <a:ea typeface="+mn-ea"/>
                      </a:endParaRPr>
                    </a:p>
                  </a:txBody>
                  <a:tcPr>
                    <a:lnL w="952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CCCCFF"/>
                    </a:solidFill>
                  </a:tcPr>
                </a:tc>
                <a:extLst>
                  <a:ext uri="{0D108BD9-81ED-4DB2-BD59-A6C34878D82A}">
                    <a16:rowId xmlns:a16="http://schemas.microsoft.com/office/drawing/2014/main" val="23724800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800" b="0" dirty="0" smtClean="0">
                          <a:latin typeface="+mn-ea"/>
                          <a:ea typeface="+mn-ea"/>
                        </a:rPr>
                        <a:t>Canine (n.)</a:t>
                      </a:r>
                      <a:endParaRPr lang="zh-HK" altLang="en-US" sz="1800" b="0" dirty="0" smtClean="0">
                        <a:latin typeface="+mn-ea"/>
                        <a:ea typeface="+mn-ea"/>
                      </a:endParaRPr>
                    </a:p>
                  </a:txBody>
                  <a:tcPr>
                    <a:lnL w="2857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en-US" altLang="zh-HK" sz="1800" b="0" dirty="0" smtClean="0">
                          <a:latin typeface="+mn-ea"/>
                          <a:ea typeface="+mn-ea"/>
                        </a:rPr>
                        <a:t>Euthanasia (n.)</a:t>
                      </a:r>
                      <a:endParaRPr lang="zh-HK" altLang="en-US" sz="1800" b="0" dirty="0">
                        <a:latin typeface="+mn-ea"/>
                        <a:ea typeface="+mn-ea"/>
                      </a:endParaRPr>
                    </a:p>
                  </a:txBody>
                  <a:tcP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en-US" altLang="zh-HK" sz="1800" b="0" dirty="0" smtClean="0">
                          <a:latin typeface="+mn-ea"/>
                          <a:ea typeface="+mn-ea"/>
                        </a:rPr>
                        <a:t>Fetch (v.)</a:t>
                      </a:r>
                      <a:endParaRPr lang="zh-HK" altLang="en-US" sz="1800" b="0" dirty="0">
                        <a:latin typeface="+mn-ea"/>
                        <a:ea typeface="+mn-ea"/>
                      </a:endParaRPr>
                    </a:p>
                  </a:txBody>
                  <a:tcP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en-US" altLang="zh-HK" sz="1800" b="0" dirty="0" smtClean="0">
                          <a:latin typeface="+mn-ea"/>
                          <a:ea typeface="+mn-ea"/>
                        </a:rPr>
                        <a:t>Foster home</a:t>
                      </a:r>
                      <a:r>
                        <a:rPr lang="en-US" altLang="zh-HK" sz="1800" b="0" baseline="0" dirty="0" smtClean="0">
                          <a:latin typeface="+mn-ea"/>
                          <a:ea typeface="+mn-ea"/>
                        </a:rPr>
                        <a:t> (n.)</a:t>
                      </a:r>
                      <a:endParaRPr lang="zh-HK" altLang="en-US" sz="1800" b="0" dirty="0">
                        <a:latin typeface="+mn-ea"/>
                        <a:ea typeface="+mn-ea"/>
                      </a:endParaRPr>
                    </a:p>
                  </a:txBody>
                  <a:tcPr>
                    <a:lnL w="952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795293"/>
                  </a:ext>
                </a:extLst>
              </a:tr>
              <a:tr h="370840">
                <a:tc>
                  <a:txBody>
                    <a:bodyPr/>
                    <a:lstStyle/>
                    <a:p>
                      <a:r>
                        <a:rPr lang="en-US" altLang="zh-HK" sz="1800" b="0" dirty="0" smtClean="0">
                          <a:latin typeface="+mn-ea"/>
                          <a:ea typeface="+mn-ea"/>
                        </a:rPr>
                        <a:t>Grooming</a:t>
                      </a:r>
                      <a:r>
                        <a:rPr lang="en-US" altLang="zh-HK" sz="1800" b="0" baseline="0" dirty="0" smtClean="0">
                          <a:latin typeface="+mn-ea"/>
                          <a:ea typeface="+mn-ea"/>
                        </a:rPr>
                        <a:t> (n.)</a:t>
                      </a:r>
                      <a:endParaRPr lang="zh-HK" altLang="en-US" sz="1800" b="0" dirty="0">
                        <a:latin typeface="+mn-ea"/>
                        <a:ea typeface="+mn-ea"/>
                      </a:endParaRPr>
                    </a:p>
                  </a:txBody>
                  <a:tcPr>
                    <a:lnL w="2857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CCCCFF"/>
                    </a:solidFill>
                  </a:tcPr>
                </a:tc>
                <a:tc>
                  <a:txBody>
                    <a:bodyPr/>
                    <a:lstStyle/>
                    <a:p>
                      <a:r>
                        <a:rPr lang="en-US" altLang="zh-HK" sz="1800" b="0" dirty="0" smtClean="0">
                          <a:latin typeface="+mn-ea"/>
                          <a:ea typeface="+mn-ea"/>
                        </a:rPr>
                        <a:t>Inhumane (adj.)</a:t>
                      </a:r>
                      <a:endParaRPr lang="zh-HK" altLang="en-US" sz="1800" b="0" dirty="0">
                        <a:latin typeface="+mn-ea"/>
                        <a:ea typeface="+mn-ea"/>
                      </a:endParaRPr>
                    </a:p>
                  </a:txBody>
                  <a:tcP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800" b="0" dirty="0" smtClean="0">
                          <a:latin typeface="+mn-ea"/>
                          <a:ea typeface="+mn-ea"/>
                        </a:rPr>
                        <a:t>Kennel (n.)</a:t>
                      </a:r>
                      <a:endParaRPr lang="zh-HK" altLang="en-US" sz="1800" b="0" dirty="0" smtClean="0">
                        <a:latin typeface="+mn-ea"/>
                        <a:ea typeface="+mn-ea"/>
                      </a:endParaRPr>
                    </a:p>
                  </a:txBody>
                  <a:tcP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CCCCFF"/>
                    </a:solidFill>
                  </a:tcPr>
                </a:tc>
                <a:tc>
                  <a:txBody>
                    <a:bodyPr/>
                    <a:lstStyle/>
                    <a:p>
                      <a:r>
                        <a:rPr lang="en-US" altLang="zh-HK" sz="1800" b="0" dirty="0" smtClean="0">
                          <a:latin typeface="+mn-ea"/>
                          <a:ea typeface="+mn-ea"/>
                        </a:rPr>
                        <a:t>Leash (n.)</a:t>
                      </a:r>
                      <a:endParaRPr lang="zh-HK" altLang="en-US" sz="1800" b="0" dirty="0">
                        <a:latin typeface="+mn-ea"/>
                        <a:ea typeface="+mn-ea"/>
                      </a:endParaRPr>
                    </a:p>
                  </a:txBody>
                  <a:tcPr>
                    <a:lnL w="952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CCCCFF"/>
                    </a:solidFill>
                  </a:tcPr>
                </a:tc>
                <a:extLst>
                  <a:ext uri="{0D108BD9-81ED-4DB2-BD59-A6C34878D82A}">
                    <a16:rowId xmlns:a16="http://schemas.microsoft.com/office/drawing/2014/main" val="1142331932"/>
                  </a:ext>
                </a:extLst>
              </a:tr>
              <a:tr h="370840">
                <a:tc>
                  <a:txBody>
                    <a:bodyPr/>
                    <a:lstStyle/>
                    <a:p>
                      <a:r>
                        <a:rPr lang="en-US" altLang="zh-HK" sz="1800" b="0" dirty="0" smtClean="0">
                          <a:latin typeface="+mn-ea"/>
                          <a:ea typeface="+mn-ea"/>
                        </a:rPr>
                        <a:t>Malnourished (adj.)</a:t>
                      </a:r>
                      <a:endParaRPr lang="zh-HK" altLang="en-US" sz="1800" b="0" dirty="0">
                        <a:latin typeface="+mn-ea"/>
                        <a:ea typeface="+mn-ea"/>
                      </a:endParaRPr>
                    </a:p>
                  </a:txBody>
                  <a:tcPr>
                    <a:lnL w="2857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en-US" altLang="zh-HK" sz="1800" b="0" dirty="0" smtClean="0">
                          <a:latin typeface="+mn-ea"/>
                          <a:ea typeface="+mn-ea"/>
                        </a:rPr>
                        <a:t>Rescue (v./ n.)</a:t>
                      </a:r>
                      <a:endParaRPr lang="zh-HK" altLang="en-US" sz="1800" b="0" dirty="0">
                        <a:latin typeface="+mn-ea"/>
                        <a:ea typeface="+mn-ea"/>
                      </a:endParaRPr>
                    </a:p>
                  </a:txBody>
                  <a:tcP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en-US" altLang="zh-HK" sz="1800" b="0" dirty="0" smtClean="0">
                          <a:latin typeface="+mn-ea"/>
                          <a:ea typeface="+mn-ea"/>
                        </a:rPr>
                        <a:t>Shelter (n.)</a:t>
                      </a:r>
                      <a:endParaRPr lang="zh-HK" altLang="en-US" sz="1800" b="0" dirty="0">
                        <a:latin typeface="+mn-ea"/>
                        <a:ea typeface="+mn-ea"/>
                      </a:endParaRPr>
                    </a:p>
                  </a:txBody>
                  <a:tcP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800" b="0" dirty="0" smtClean="0">
                          <a:latin typeface="+mn-ea"/>
                          <a:ea typeface="+mn-ea"/>
                        </a:rPr>
                        <a:t>Surrender (v.)</a:t>
                      </a:r>
                      <a:endParaRPr lang="zh-HK" altLang="en-US" sz="1800" b="0" dirty="0" smtClean="0">
                        <a:latin typeface="+mn-ea"/>
                        <a:ea typeface="+mn-ea"/>
                      </a:endParaRPr>
                    </a:p>
                  </a:txBody>
                  <a:tcPr>
                    <a:lnL w="952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4892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800" dirty="0" smtClean="0">
                          <a:latin typeface="+mn-ea"/>
                          <a:ea typeface="+mn-ea"/>
                        </a:rPr>
                        <a:t>Stray animals</a:t>
                      </a:r>
                      <a:r>
                        <a:rPr lang="en-US" altLang="zh-HK" sz="1800" baseline="0" dirty="0" smtClean="0">
                          <a:latin typeface="+mn-ea"/>
                          <a:ea typeface="+mn-ea"/>
                        </a:rPr>
                        <a:t> (n.)</a:t>
                      </a:r>
                      <a:endParaRPr lang="zh-HK" altLang="en-US" sz="1800" dirty="0" smtClean="0">
                        <a:latin typeface="+mn-ea"/>
                        <a:ea typeface="+mn-ea"/>
                      </a:endParaRPr>
                    </a:p>
                  </a:txBody>
                  <a:tcPr>
                    <a:lnL w="2857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800" b="0" dirty="0" err="1" smtClean="0">
                          <a:latin typeface="+mn-ea"/>
                          <a:ea typeface="+mn-ea"/>
                        </a:rPr>
                        <a:t>Traumatised</a:t>
                      </a:r>
                      <a:r>
                        <a:rPr lang="en-US" altLang="zh-HK" sz="1800" b="0" baseline="0" dirty="0" smtClean="0">
                          <a:latin typeface="+mn-ea"/>
                          <a:ea typeface="+mn-ea"/>
                        </a:rPr>
                        <a:t> (adj.)</a:t>
                      </a:r>
                      <a:endParaRPr lang="zh-HK" altLang="en-US" sz="1800" b="0" dirty="0" smtClean="0">
                        <a:latin typeface="+mn-ea"/>
                        <a:ea typeface="+mn-ea"/>
                      </a:endParaRPr>
                    </a:p>
                  </a:txBody>
                  <a:tcP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800" b="0" dirty="0" smtClean="0">
                          <a:latin typeface="+mn-ea"/>
                          <a:ea typeface="+mn-ea"/>
                        </a:rPr>
                        <a:t>Trap, neuter, return (TNR)</a:t>
                      </a:r>
                      <a:endParaRPr lang="zh-HK" altLang="en-US" sz="1800" b="0" dirty="0" smtClean="0">
                        <a:latin typeface="+mn-ea"/>
                        <a:ea typeface="+mn-ea"/>
                      </a:endParaRPr>
                    </a:p>
                  </a:txBody>
                  <a:tcP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rgbClr val="CCCCFF"/>
                    </a:solidFill>
                  </a:tcPr>
                </a:tc>
                <a:tc>
                  <a:txBody>
                    <a:bodyPr/>
                    <a:lstStyle/>
                    <a:p>
                      <a:r>
                        <a:rPr lang="en-US" altLang="zh-HK" sz="1800" b="0" dirty="0" smtClean="0">
                          <a:latin typeface="+mn-ea"/>
                          <a:ea typeface="+mn-ea"/>
                        </a:rPr>
                        <a:t>Veterinarian (n.) </a:t>
                      </a:r>
                      <a:endParaRPr lang="zh-HK" altLang="en-US" sz="1800" b="0" dirty="0">
                        <a:latin typeface="+mn-ea"/>
                        <a:ea typeface="+mn-ea"/>
                      </a:endParaRPr>
                    </a:p>
                  </a:txBody>
                  <a:tcPr>
                    <a:lnL w="952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rgbClr val="CCCCFF"/>
                    </a:solidFill>
                  </a:tcPr>
                </a:tc>
                <a:extLst>
                  <a:ext uri="{0D108BD9-81ED-4DB2-BD59-A6C34878D82A}">
                    <a16:rowId xmlns:a16="http://schemas.microsoft.com/office/drawing/2014/main" val="103854771"/>
                  </a:ext>
                </a:extLst>
              </a:tr>
            </a:tbl>
          </a:graphicData>
        </a:graphic>
      </p:graphicFrame>
    </p:spTree>
    <p:extLst>
      <p:ext uri="{BB962C8B-B14F-4D97-AF65-F5344CB8AC3E}">
        <p14:creationId xmlns:p14="http://schemas.microsoft.com/office/powerpoint/2010/main" val="2550548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7543800" cy="570458"/>
          </a:xfrm>
        </p:spPr>
        <p:txBody>
          <a:bodyPr/>
          <a:lstStyle/>
          <a:p>
            <a:r>
              <a:rPr lang="en-US" altLang="zh-HK" dirty="0" smtClean="0"/>
              <a:t>Part 4: Language features</a:t>
            </a:r>
            <a:endParaRPr lang="zh-HK" altLang="en-US" dirty="0"/>
          </a:p>
        </p:txBody>
      </p:sp>
      <p:sp>
        <p:nvSpPr>
          <p:cNvPr id="3" name="Content Placeholder 2"/>
          <p:cNvSpPr>
            <a:spLocks noGrp="1"/>
          </p:cNvSpPr>
          <p:nvPr>
            <p:ph idx="1"/>
          </p:nvPr>
        </p:nvSpPr>
        <p:spPr>
          <a:xfrm>
            <a:off x="457200" y="1124744"/>
            <a:ext cx="8229600" cy="5006181"/>
          </a:xfrm>
        </p:spPr>
        <p:txBody>
          <a:bodyPr/>
          <a:lstStyle/>
          <a:p>
            <a:pPr marL="0" indent="0">
              <a:buNone/>
            </a:pPr>
            <a:r>
              <a:rPr lang="en-US" altLang="zh-HK" sz="2400" dirty="0" smtClean="0"/>
              <a:t>Please refer to Worksheet B. </a:t>
            </a:r>
          </a:p>
          <a:p>
            <a:pPr marL="0" indent="0">
              <a:buNone/>
            </a:pPr>
            <a:r>
              <a:rPr lang="en-US" altLang="zh-HK" sz="2400" dirty="0" smtClean="0"/>
              <a:t> </a:t>
            </a:r>
          </a:p>
          <a:p>
            <a:pPr marL="0" indent="0">
              <a:buNone/>
            </a:pPr>
            <a:r>
              <a:rPr lang="en-US" altLang="zh-HK" sz="2400" dirty="0">
                <a:latin typeface="+mn-ea"/>
              </a:rPr>
              <a:t>A speech is </a:t>
            </a:r>
            <a:r>
              <a:rPr lang="en-US" altLang="zh-HK" sz="2400" dirty="0" smtClean="0">
                <a:latin typeface="+mn-ea"/>
              </a:rPr>
              <a:t>a formal talk given usually to a large number of people on a special occasion.  Generally, speeches serve four purposes: </a:t>
            </a:r>
          </a:p>
          <a:p>
            <a:pPr>
              <a:buFont typeface="Wingdings" panose="05000000000000000000" pitchFamily="2" charset="2"/>
              <a:buChar char="u"/>
            </a:pPr>
            <a:endParaRPr lang="en-US" altLang="zh-HK" sz="2400" dirty="0" smtClean="0">
              <a:latin typeface="+mn-ea"/>
            </a:endParaRPr>
          </a:p>
          <a:p>
            <a:pPr>
              <a:buFont typeface="Wingdings" panose="05000000000000000000" pitchFamily="2" charset="2"/>
              <a:buChar char="u"/>
            </a:pPr>
            <a:r>
              <a:rPr lang="en-US" altLang="zh-HK" sz="2400" dirty="0" smtClean="0">
                <a:latin typeface="+mn-ea"/>
              </a:rPr>
              <a:t>To inform </a:t>
            </a:r>
          </a:p>
          <a:p>
            <a:pPr>
              <a:buFont typeface="Wingdings" panose="05000000000000000000" pitchFamily="2" charset="2"/>
              <a:buChar char="u"/>
            </a:pPr>
            <a:r>
              <a:rPr lang="en-US" altLang="zh-HK" sz="2400" dirty="0" smtClean="0">
                <a:latin typeface="+mn-ea"/>
              </a:rPr>
              <a:t>To persuade</a:t>
            </a:r>
          </a:p>
          <a:p>
            <a:pPr>
              <a:buFont typeface="Wingdings" panose="05000000000000000000" pitchFamily="2" charset="2"/>
              <a:buChar char="u"/>
            </a:pPr>
            <a:r>
              <a:rPr lang="en-US" altLang="zh-HK" sz="2400" dirty="0" smtClean="0">
                <a:latin typeface="+mn-ea"/>
              </a:rPr>
              <a:t>To inspire</a:t>
            </a:r>
          </a:p>
          <a:p>
            <a:pPr>
              <a:buFont typeface="Wingdings" panose="05000000000000000000" pitchFamily="2" charset="2"/>
              <a:buChar char="u"/>
            </a:pPr>
            <a:r>
              <a:rPr lang="en-US" altLang="zh-HK" sz="2400" dirty="0" smtClean="0">
                <a:latin typeface="+mn-ea"/>
              </a:rPr>
              <a:t>To entertain</a:t>
            </a:r>
          </a:p>
          <a:p>
            <a:pPr>
              <a:buFont typeface="Wingdings" panose="05000000000000000000" pitchFamily="2" charset="2"/>
              <a:buChar char="u"/>
            </a:pPr>
            <a:endParaRPr lang="en-US" altLang="zh-HK" sz="2000" dirty="0" smtClean="0">
              <a:latin typeface="+mn-ea"/>
            </a:endParaRPr>
          </a:p>
          <a:p>
            <a:pPr marL="0" indent="0">
              <a:buNone/>
            </a:pPr>
            <a:endParaRPr lang="en-US" altLang="zh-HK" sz="2000" dirty="0">
              <a:latin typeface="+mn-ea"/>
            </a:endParaRPr>
          </a:p>
          <a:p>
            <a:pPr>
              <a:buFont typeface="Wingdings" panose="05000000000000000000" pitchFamily="2" charset="2"/>
              <a:buChar char="u"/>
            </a:pPr>
            <a:endParaRPr lang="en-US" altLang="zh-HK" sz="2000" dirty="0">
              <a:latin typeface="+mn-ea"/>
            </a:endParaRPr>
          </a:p>
          <a:p>
            <a:pPr marL="0" indent="0">
              <a:buNone/>
            </a:pPr>
            <a:endParaRPr lang="zh-HK" altLang="en-US" sz="2000" dirty="0"/>
          </a:p>
        </p:txBody>
      </p:sp>
      <p:sp>
        <p:nvSpPr>
          <p:cNvPr id="4" name="Slide Number Placeholder 3"/>
          <p:cNvSpPr>
            <a:spLocks noGrp="1"/>
          </p:cNvSpPr>
          <p:nvPr>
            <p:ph type="sldNum" sz="quarter" idx="12"/>
          </p:nvPr>
        </p:nvSpPr>
        <p:spPr/>
        <p:txBody>
          <a:bodyPr/>
          <a:lstStyle/>
          <a:p>
            <a:fld id="{7092CFDA-F513-4FB6-9465-BDFC127B227D}" type="slidenum">
              <a:rPr lang="en-US" altLang="en-US" sz="1400" smtClean="0"/>
              <a:pPr/>
              <a:t>11</a:t>
            </a:fld>
            <a:endParaRPr lang="en-US" altLang="en-US" sz="1400" dirty="0"/>
          </a:p>
        </p:txBody>
      </p:sp>
    </p:spTree>
    <p:extLst>
      <p:ext uri="{BB962C8B-B14F-4D97-AF65-F5344CB8AC3E}">
        <p14:creationId xmlns:p14="http://schemas.microsoft.com/office/powerpoint/2010/main" val="2331514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86482"/>
          </a:xfrm>
        </p:spPr>
        <p:txBody>
          <a:bodyPr/>
          <a:lstStyle/>
          <a:p>
            <a:r>
              <a:rPr lang="en-US" altLang="zh-HK" sz="3600" dirty="0" smtClean="0"/>
              <a:t>Tips to prepare for your speech </a:t>
            </a:r>
            <a:endParaRPr lang="zh-HK" altLang="en-US" sz="3600" dirty="0"/>
          </a:p>
        </p:txBody>
      </p:sp>
      <p:sp>
        <p:nvSpPr>
          <p:cNvPr id="3" name="Content Placeholder 2"/>
          <p:cNvSpPr>
            <a:spLocks noGrp="1"/>
          </p:cNvSpPr>
          <p:nvPr>
            <p:ph idx="1"/>
          </p:nvPr>
        </p:nvSpPr>
        <p:spPr>
          <a:xfrm>
            <a:off x="457200" y="937796"/>
            <a:ext cx="8229600" cy="5767804"/>
          </a:xfrm>
        </p:spPr>
        <p:txBody>
          <a:bodyPr/>
          <a:lstStyle/>
          <a:p>
            <a:pPr marL="0" indent="0">
              <a:spcBef>
                <a:spcPts val="0"/>
              </a:spcBef>
              <a:buNone/>
            </a:pPr>
            <a:r>
              <a:rPr lang="en-US" altLang="zh-HK" sz="2800" dirty="0" smtClean="0"/>
              <a:t>1. Introduce yourself</a:t>
            </a:r>
          </a:p>
          <a:p>
            <a:pPr marL="0" indent="0">
              <a:spcBef>
                <a:spcPts val="0"/>
              </a:spcBef>
              <a:buNone/>
            </a:pPr>
            <a:r>
              <a:rPr lang="en-US" altLang="zh-HK" sz="2800" dirty="0" smtClean="0"/>
              <a:t>2. Make an attractive opening statement</a:t>
            </a:r>
          </a:p>
          <a:p>
            <a:pPr lvl="2" indent="-342900">
              <a:buFont typeface="Wingdings" panose="05000000000000000000" pitchFamily="2" charset="2"/>
              <a:buChar char="u"/>
            </a:pPr>
            <a:r>
              <a:rPr lang="en-US" altLang="zh-HK" dirty="0" smtClean="0"/>
              <a:t>A rhetorical question</a:t>
            </a:r>
          </a:p>
          <a:p>
            <a:pPr lvl="2" indent="-342900">
              <a:buFont typeface="Wingdings" panose="05000000000000000000" pitchFamily="2" charset="2"/>
              <a:buChar char="u"/>
            </a:pPr>
            <a:r>
              <a:rPr lang="en-US" altLang="zh-HK" dirty="0" smtClean="0"/>
              <a:t>A surprise</a:t>
            </a:r>
          </a:p>
          <a:p>
            <a:pPr lvl="2" indent="-342900">
              <a:buFont typeface="Wingdings" panose="05000000000000000000" pitchFamily="2" charset="2"/>
              <a:buChar char="u"/>
            </a:pPr>
            <a:r>
              <a:rPr lang="en-US" altLang="zh-HK" dirty="0" smtClean="0"/>
              <a:t>A quote</a:t>
            </a:r>
          </a:p>
          <a:p>
            <a:pPr marL="0" indent="0">
              <a:spcBef>
                <a:spcPts val="0"/>
              </a:spcBef>
              <a:buNone/>
            </a:pPr>
            <a:r>
              <a:rPr lang="en-US" altLang="zh-HK" sz="2800" dirty="0" smtClean="0"/>
              <a:t>3. Main body </a:t>
            </a:r>
          </a:p>
          <a:p>
            <a:pPr lvl="2" indent="-342900">
              <a:buFont typeface="Wingdings" panose="05000000000000000000" pitchFamily="2" charset="2"/>
              <a:buChar char="u"/>
            </a:pPr>
            <a:r>
              <a:rPr lang="en-US" altLang="zh-HK" dirty="0" smtClean="0"/>
              <a:t>Begin with a topic sentence</a:t>
            </a:r>
          </a:p>
          <a:p>
            <a:pPr lvl="2" indent="-342900">
              <a:buFont typeface="Wingdings" panose="05000000000000000000" pitchFamily="2" charset="2"/>
              <a:buChar char="u"/>
            </a:pPr>
            <a:r>
              <a:rPr lang="en-US" altLang="zh-HK" dirty="0" smtClean="0"/>
              <a:t>Support your ideas with elaboration/ evidences (e.g. statistics)</a:t>
            </a:r>
          </a:p>
          <a:p>
            <a:pPr lvl="2" indent="-342900">
              <a:buFont typeface="Wingdings" panose="05000000000000000000" pitchFamily="2" charset="2"/>
              <a:buChar char="u"/>
            </a:pPr>
            <a:r>
              <a:rPr lang="en-US" altLang="zh-HK" dirty="0" smtClean="0"/>
              <a:t>Use personal experiences/ emotive or figurative  languages/ repetitions/ rules of three to illustrate or </a:t>
            </a:r>
            <a:r>
              <a:rPr lang="en-US" altLang="zh-HK" dirty="0" err="1" smtClean="0"/>
              <a:t>emphasise</a:t>
            </a:r>
            <a:r>
              <a:rPr lang="en-US" altLang="zh-HK" dirty="0" smtClean="0"/>
              <a:t> your points  </a:t>
            </a:r>
            <a:r>
              <a:rPr lang="en-US" altLang="zh-HK" i="1" dirty="0" smtClean="0"/>
              <a:t>(more examples found in Worksheet B)</a:t>
            </a:r>
          </a:p>
          <a:p>
            <a:pPr marL="0" indent="0">
              <a:spcBef>
                <a:spcPts val="0"/>
              </a:spcBef>
              <a:buNone/>
            </a:pPr>
            <a:r>
              <a:rPr lang="en-US" altLang="zh-HK" sz="2800" dirty="0" smtClean="0"/>
              <a:t>4. Closing/ conclusion  </a:t>
            </a:r>
            <a:endParaRPr lang="en-US" altLang="zh-HK" sz="2800" dirty="0"/>
          </a:p>
        </p:txBody>
      </p:sp>
      <p:sp>
        <p:nvSpPr>
          <p:cNvPr id="4" name="Slide Number Placeholder 3"/>
          <p:cNvSpPr>
            <a:spLocks noGrp="1"/>
          </p:cNvSpPr>
          <p:nvPr>
            <p:ph type="sldNum" sz="quarter" idx="12"/>
          </p:nvPr>
        </p:nvSpPr>
        <p:spPr/>
        <p:txBody>
          <a:bodyPr/>
          <a:lstStyle/>
          <a:p>
            <a:fld id="{7092CFDA-F513-4FB6-9465-BDFC127B227D}" type="slidenum">
              <a:rPr lang="en-US" altLang="en-US" smtClean="0"/>
              <a:pPr/>
              <a:t>12</a:t>
            </a:fld>
            <a:endParaRPr lang="en-US" altLang="en-US"/>
          </a:p>
        </p:txBody>
      </p:sp>
    </p:spTree>
    <p:extLst>
      <p:ext uri="{BB962C8B-B14F-4D97-AF65-F5344CB8AC3E}">
        <p14:creationId xmlns:p14="http://schemas.microsoft.com/office/powerpoint/2010/main" val="227609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94" y="260585"/>
            <a:ext cx="7543800" cy="570458"/>
          </a:xfrm>
        </p:spPr>
        <p:txBody>
          <a:bodyPr/>
          <a:lstStyle/>
          <a:p>
            <a:r>
              <a:rPr lang="en-US" altLang="zh-HK" dirty="0" smtClean="0"/>
              <a:t>An example of a speech</a:t>
            </a:r>
            <a:endParaRPr lang="zh-HK"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5467593"/>
              </p:ext>
            </p:extLst>
          </p:nvPr>
        </p:nvGraphicFramePr>
        <p:xfrm>
          <a:off x="251521" y="874973"/>
          <a:ext cx="6244838" cy="5830627"/>
        </p:xfrm>
        <a:graphic>
          <a:graphicData uri="http://schemas.openxmlformats.org/drawingml/2006/table">
            <a:tbl>
              <a:tblPr bandRow="1">
                <a:tableStyleId>{5C22544A-7EE6-4342-B048-85BDC9FD1C3A}</a:tableStyleId>
              </a:tblPr>
              <a:tblGrid>
                <a:gridCol w="6244838">
                  <a:extLst>
                    <a:ext uri="{9D8B030D-6E8A-4147-A177-3AD203B41FA5}">
                      <a16:colId xmlns:a16="http://schemas.microsoft.com/office/drawing/2014/main" val="2504125678"/>
                    </a:ext>
                  </a:extLst>
                </a:gridCol>
              </a:tblGrid>
              <a:tr h="5830627">
                <a:tc>
                  <a:txBody>
                    <a:bodyPr/>
                    <a:lstStyle/>
                    <a:p>
                      <a:pPr algn="just">
                        <a:lnSpc>
                          <a:spcPct val="107000"/>
                        </a:lnSpc>
                        <a:spcAft>
                          <a:spcPts val="800"/>
                        </a:spcAft>
                      </a:pPr>
                      <a:r>
                        <a:rPr lang="en-US" sz="1800" b="1" dirty="0">
                          <a:effectLst/>
                          <a:latin typeface="+mn-ea"/>
                          <a:ea typeface="+mn-ea"/>
                        </a:rPr>
                        <a:t>Speech by </a:t>
                      </a:r>
                      <a:r>
                        <a:rPr lang="en-US" sz="1800" b="1" dirty="0" err="1" smtClean="0">
                          <a:effectLst/>
                          <a:latin typeface="+mn-ea"/>
                          <a:ea typeface="+mn-ea"/>
                        </a:rPr>
                        <a:t>Mr</a:t>
                      </a:r>
                      <a:r>
                        <a:rPr lang="en-US" sz="1800" b="1" dirty="0" smtClean="0">
                          <a:effectLst/>
                          <a:latin typeface="+mn-ea"/>
                          <a:ea typeface="+mn-ea"/>
                        </a:rPr>
                        <a:t> Raymond</a:t>
                      </a:r>
                      <a:r>
                        <a:rPr lang="en-US" sz="1800" b="1" baseline="0" dirty="0" smtClean="0">
                          <a:effectLst/>
                          <a:latin typeface="+mn-ea"/>
                          <a:ea typeface="+mn-ea"/>
                        </a:rPr>
                        <a:t> HC WONG, the then Permanent Secretary for Education, a</a:t>
                      </a:r>
                      <a:r>
                        <a:rPr lang="en-US" sz="1800" b="1" dirty="0" smtClean="0">
                          <a:effectLst/>
                          <a:latin typeface="+mn-ea"/>
                          <a:ea typeface="+mn-ea"/>
                        </a:rPr>
                        <a:t>t </a:t>
                      </a:r>
                      <a:r>
                        <a:rPr lang="en-US" sz="1800" b="1" dirty="0">
                          <a:effectLst/>
                          <a:latin typeface="+mn-ea"/>
                          <a:ea typeface="+mn-ea"/>
                        </a:rPr>
                        <a:t>the </a:t>
                      </a:r>
                      <a:r>
                        <a:rPr lang="en-US" sz="1800" b="1" dirty="0" smtClean="0">
                          <a:effectLst/>
                          <a:latin typeface="+mn-ea"/>
                          <a:ea typeface="+mn-ea"/>
                        </a:rPr>
                        <a:t>Hong Kong Annual Gifted Education Conference 2010 on 20th </a:t>
                      </a:r>
                      <a:r>
                        <a:rPr lang="en-US" sz="1800" b="1" dirty="0">
                          <a:effectLst/>
                          <a:latin typeface="+mn-ea"/>
                          <a:ea typeface="+mn-ea"/>
                        </a:rPr>
                        <a:t>May </a:t>
                      </a:r>
                      <a:r>
                        <a:rPr lang="en-US" sz="1800" b="1" dirty="0" smtClean="0">
                          <a:effectLst/>
                          <a:latin typeface="+mn-ea"/>
                          <a:ea typeface="+mn-ea"/>
                        </a:rPr>
                        <a:t>2010. </a:t>
                      </a:r>
                      <a:endParaRPr lang="zh-TW" sz="1800" b="1" dirty="0">
                        <a:effectLst/>
                        <a:latin typeface="+mn-ea"/>
                        <a:ea typeface="+mn-ea"/>
                      </a:endParaRPr>
                    </a:p>
                    <a:p>
                      <a:pPr>
                        <a:lnSpc>
                          <a:spcPct val="107000"/>
                        </a:lnSpc>
                        <a:spcAft>
                          <a:spcPts val="0"/>
                        </a:spcAft>
                      </a:pPr>
                      <a:r>
                        <a:rPr lang="en-US" sz="1800" b="1" dirty="0">
                          <a:effectLst/>
                          <a:latin typeface="+mn-ea"/>
                          <a:ea typeface="+mn-ea"/>
                        </a:rPr>
                        <a:t> </a:t>
                      </a:r>
                      <a:endParaRPr lang="en-US" sz="1800" b="1" dirty="0" smtClean="0">
                        <a:effectLst/>
                        <a:latin typeface="+mn-ea"/>
                        <a:ea typeface="+mn-ea"/>
                      </a:endParaRPr>
                    </a:p>
                    <a:p>
                      <a:pPr>
                        <a:lnSpc>
                          <a:spcPct val="107000"/>
                        </a:lnSpc>
                        <a:spcAft>
                          <a:spcPts val="0"/>
                        </a:spcAft>
                      </a:pPr>
                      <a:r>
                        <a:rPr lang="en-US" altLang="zh-TW" sz="1800" b="0" dirty="0" err="1" smtClean="0">
                          <a:effectLst/>
                          <a:latin typeface="+mn-ea"/>
                          <a:ea typeface="+mn-ea"/>
                        </a:rPr>
                        <a:t>Honoured</a:t>
                      </a:r>
                      <a:r>
                        <a:rPr lang="en-US" altLang="zh-TW" sz="1800" b="0" dirty="0" smtClean="0">
                          <a:effectLst/>
                          <a:latin typeface="+mn-ea"/>
                          <a:ea typeface="+mn-ea"/>
                        </a:rPr>
                        <a:t> Guests, Principals and Teachers,</a:t>
                      </a:r>
                    </a:p>
                    <a:p>
                      <a:pPr>
                        <a:lnSpc>
                          <a:spcPct val="107000"/>
                        </a:lnSpc>
                        <a:spcAft>
                          <a:spcPts val="0"/>
                        </a:spcAft>
                      </a:pPr>
                      <a:r>
                        <a:rPr lang="en-US" altLang="zh-TW" sz="1800" b="0" dirty="0" smtClean="0">
                          <a:effectLst/>
                          <a:latin typeface="+mn-ea"/>
                          <a:ea typeface="+mn-ea"/>
                        </a:rPr>
                        <a:t> </a:t>
                      </a:r>
                    </a:p>
                    <a:p>
                      <a:pPr>
                        <a:lnSpc>
                          <a:spcPct val="107000"/>
                        </a:lnSpc>
                        <a:spcAft>
                          <a:spcPts val="0"/>
                        </a:spcAft>
                      </a:pPr>
                      <a:r>
                        <a:rPr lang="en-US" altLang="zh-TW" sz="1800" b="0" dirty="0" smtClean="0">
                          <a:effectLst/>
                          <a:latin typeface="+mn-ea"/>
                          <a:ea typeface="+mn-ea"/>
                        </a:rPr>
                        <a:t>Good morning.  We are here today to share the good practices in developing curriculum and instruction for the gifted.  I am delighted to welcome all our committed educators, guests, speakers and participants, to exchange insightful experiences and ideas in nurturing our young potential leaders and innovators of tomorrow.</a:t>
                      </a:r>
                    </a:p>
                    <a:p>
                      <a:pPr>
                        <a:lnSpc>
                          <a:spcPct val="107000"/>
                        </a:lnSpc>
                        <a:spcAft>
                          <a:spcPts val="0"/>
                        </a:spcAft>
                      </a:pPr>
                      <a:r>
                        <a:rPr lang="en-US" altLang="zh-TW" sz="1800" b="0" dirty="0" smtClean="0">
                          <a:effectLst/>
                          <a:latin typeface="+mn-ea"/>
                          <a:ea typeface="+mn-ea"/>
                        </a:rPr>
                        <a:t> </a:t>
                      </a:r>
                    </a:p>
                    <a:p>
                      <a:pPr>
                        <a:lnSpc>
                          <a:spcPct val="107000"/>
                        </a:lnSpc>
                        <a:spcAft>
                          <a:spcPts val="0"/>
                        </a:spcAft>
                      </a:pPr>
                      <a:r>
                        <a:rPr lang="en-US" altLang="zh-TW" sz="1800" b="0" dirty="0" smtClean="0">
                          <a:effectLst/>
                          <a:latin typeface="+mn-ea"/>
                          <a:ea typeface="+mn-ea"/>
                        </a:rPr>
                        <a:t>Like all learners, </a:t>
                      </a:r>
                      <a:r>
                        <a:rPr lang="en-US" altLang="zh-TW" sz="1800" b="1" dirty="0" smtClean="0">
                          <a:solidFill>
                            <a:srgbClr val="FF0066"/>
                          </a:solidFill>
                          <a:effectLst/>
                          <a:latin typeface="+mn-ea"/>
                          <a:ea typeface="+mn-ea"/>
                        </a:rPr>
                        <a:t>the gifted need </a:t>
                      </a:r>
                      <a:r>
                        <a:rPr lang="en-US" altLang="zh-TW" sz="1800" b="0" dirty="0" smtClean="0">
                          <a:effectLst/>
                          <a:latin typeface="+mn-ea"/>
                          <a:ea typeface="+mn-ea"/>
                        </a:rPr>
                        <a:t>frequent opportunities to transfer their knowledge and understanding from the textbook to real-world applications.  </a:t>
                      </a:r>
                      <a:r>
                        <a:rPr lang="en-US" altLang="zh-TW" sz="1800" b="1" dirty="0" smtClean="0">
                          <a:solidFill>
                            <a:srgbClr val="FF0066"/>
                          </a:solidFill>
                          <a:effectLst/>
                          <a:latin typeface="+mn-ea"/>
                          <a:ea typeface="+mn-ea"/>
                        </a:rPr>
                        <a:t>They need </a:t>
                      </a:r>
                      <a:r>
                        <a:rPr lang="en-US" altLang="zh-TW" sz="1800" b="0" dirty="0" smtClean="0">
                          <a:effectLst/>
                          <a:latin typeface="+mn-ea"/>
                          <a:ea typeface="+mn-ea"/>
                        </a:rPr>
                        <a:t>a secure and challenging learning environment to thrive.  </a:t>
                      </a:r>
                      <a:r>
                        <a:rPr lang="en-US" altLang="zh-TW" sz="1800" b="1" dirty="0" smtClean="0">
                          <a:solidFill>
                            <a:srgbClr val="FF0066"/>
                          </a:solidFill>
                          <a:effectLst/>
                          <a:latin typeface="+mn-ea"/>
                          <a:ea typeface="+mn-ea"/>
                        </a:rPr>
                        <a:t>They also need </a:t>
                      </a:r>
                      <a:r>
                        <a:rPr lang="en-US" altLang="zh-TW" sz="1800" b="0" dirty="0" smtClean="0">
                          <a:effectLst/>
                          <a:latin typeface="+mn-ea"/>
                          <a:ea typeface="+mn-ea"/>
                        </a:rPr>
                        <a:t>to learn beyond the classroom.  This open and conducive learning culture demands the </a:t>
                      </a:r>
                      <a:r>
                        <a:rPr lang="en-US" altLang="zh-TW" sz="1800" b="0" dirty="0" err="1" smtClean="0">
                          <a:effectLst/>
                          <a:latin typeface="+mn-ea"/>
                          <a:ea typeface="+mn-ea"/>
                        </a:rPr>
                        <a:t>skilful</a:t>
                      </a:r>
                      <a:r>
                        <a:rPr lang="en-US" altLang="zh-TW" sz="1800" b="0" dirty="0" smtClean="0">
                          <a:effectLst/>
                          <a:latin typeface="+mn-ea"/>
                          <a:ea typeface="+mn-ea"/>
                        </a:rPr>
                        <a:t> teacher’s well-grounded</a:t>
                      </a:r>
                      <a:endParaRPr lang="zh-TW" sz="1800" b="0" dirty="0">
                        <a:effectLst/>
                        <a:latin typeface="+mn-ea"/>
                        <a:ea typeface="+mn-ea"/>
                      </a:endParaRPr>
                    </a:p>
                  </a:txBody>
                  <a:tcPr marL="31151" marR="31151" marT="0" marB="0">
                    <a:lnL w="38100" cap="flat" cmpd="sng" algn="ctr">
                      <a:solidFill>
                        <a:schemeClr val="tx1"/>
                      </a:solidFill>
                      <a:prstDash val="sysDashDotDot"/>
                      <a:round/>
                      <a:headEnd type="none" w="med" len="med"/>
                      <a:tailEnd type="none" w="med" len="med"/>
                    </a:lnL>
                    <a:lnR w="38100" cap="flat" cmpd="sng" algn="ctr">
                      <a:solidFill>
                        <a:schemeClr val="tx1"/>
                      </a:solidFill>
                      <a:prstDash val="sysDashDotDot"/>
                      <a:round/>
                      <a:headEnd type="none" w="med" len="med"/>
                      <a:tailEnd type="none" w="med" len="med"/>
                    </a:lnR>
                    <a:lnT w="38100" cap="flat" cmpd="sng" algn="ctr">
                      <a:solidFill>
                        <a:schemeClr val="tx1"/>
                      </a:solidFill>
                      <a:prstDash val="sysDashDotDot"/>
                      <a:round/>
                      <a:headEnd type="none" w="med" len="med"/>
                      <a:tailEnd type="none" w="med" len="med"/>
                    </a:lnT>
                    <a:lnB w="38100" cap="flat" cmpd="sng" algn="ctr">
                      <a:solidFill>
                        <a:schemeClr val="tx1"/>
                      </a:solidFill>
                      <a:prstDash val="sysDashDotDot"/>
                      <a:round/>
                      <a:headEnd type="none" w="med" len="med"/>
                      <a:tailEnd type="none" w="med" len="med"/>
                    </a:lnB>
                    <a:noFill/>
                  </a:tcPr>
                </a:tc>
                <a:extLst>
                  <a:ext uri="{0D108BD9-81ED-4DB2-BD59-A6C34878D82A}">
                    <a16:rowId xmlns:a16="http://schemas.microsoft.com/office/drawing/2014/main" val="211877438"/>
                  </a:ext>
                </a:extLst>
              </a:tr>
            </a:tbl>
          </a:graphicData>
        </a:graphic>
      </p:graphicFrame>
      <p:sp>
        <p:nvSpPr>
          <p:cNvPr id="4" name="Slide Number Placeholder 3"/>
          <p:cNvSpPr>
            <a:spLocks noGrp="1"/>
          </p:cNvSpPr>
          <p:nvPr>
            <p:ph type="sldNum" sz="quarter" idx="12"/>
          </p:nvPr>
        </p:nvSpPr>
        <p:spPr/>
        <p:txBody>
          <a:bodyPr/>
          <a:lstStyle/>
          <a:p>
            <a:fld id="{7092CFDA-F513-4FB6-9465-BDFC127B227D}" type="slidenum">
              <a:rPr lang="en-US" altLang="en-US" smtClean="0"/>
              <a:pPr/>
              <a:t>13</a:t>
            </a:fld>
            <a:endParaRPr lang="en-US" altLang="en-US"/>
          </a:p>
        </p:txBody>
      </p:sp>
      <p:sp>
        <p:nvSpPr>
          <p:cNvPr id="11" name="Arrow: Right 6"/>
          <p:cNvSpPr/>
          <p:nvPr/>
        </p:nvSpPr>
        <p:spPr>
          <a:xfrm rot="10800000">
            <a:off x="7540625" y="9005888"/>
            <a:ext cx="303213" cy="58737"/>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0"/>
              </a:spcAft>
            </a:pPr>
            <a:r>
              <a:rPr lang="en-US" sz="1100">
                <a:effectLst/>
                <a:latin typeface="Calibri" panose="020F0502020204030204" pitchFamily="34" charset="0"/>
                <a:ea typeface="新細明體" panose="02020500000000000000" pitchFamily="18" charset="-120"/>
              </a:rPr>
              <a:t> </a:t>
            </a:r>
            <a:endParaRPr lang="zh-TW" sz="1100">
              <a:effectLst/>
              <a:latin typeface="Calibri" panose="020F0502020204030204" pitchFamily="34" charset="0"/>
              <a:ea typeface="新細明體" panose="02020500000000000000" pitchFamily="18" charset="-120"/>
            </a:endParaRPr>
          </a:p>
        </p:txBody>
      </p:sp>
      <p:sp>
        <p:nvSpPr>
          <p:cNvPr id="6" name="Left Arrow 5"/>
          <p:cNvSpPr/>
          <p:nvPr/>
        </p:nvSpPr>
        <p:spPr bwMode="auto">
          <a:xfrm>
            <a:off x="6553200" y="2132856"/>
            <a:ext cx="338137" cy="288032"/>
          </a:xfrm>
          <a:prstGeom prst="leftArrow">
            <a:avLst/>
          </a:prstGeom>
          <a:solidFill>
            <a:srgbClr val="FF0066"/>
          </a:solidFill>
          <a:ln w="19050"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smtClean="0">
              <a:ln>
                <a:noFill/>
              </a:ln>
              <a:solidFill>
                <a:schemeClr val="tx1"/>
              </a:solidFill>
              <a:effectLst/>
              <a:latin typeface="Arial" panose="020B0604020202020204" pitchFamily="34" charset="0"/>
            </a:endParaRPr>
          </a:p>
        </p:txBody>
      </p:sp>
      <p:sp>
        <p:nvSpPr>
          <p:cNvPr id="7" name="TextBox 6"/>
          <p:cNvSpPr txBox="1"/>
          <p:nvPr/>
        </p:nvSpPr>
        <p:spPr>
          <a:xfrm>
            <a:off x="6948178" y="1858154"/>
            <a:ext cx="1514327" cy="738664"/>
          </a:xfrm>
          <a:prstGeom prst="rect">
            <a:avLst/>
          </a:prstGeom>
          <a:solidFill>
            <a:schemeClr val="tx2"/>
          </a:solidFill>
          <a:ln>
            <a:noFill/>
          </a:ln>
        </p:spPr>
        <p:txBody>
          <a:bodyPr wrap="square" rtlCol="0">
            <a:spAutoFit/>
          </a:bodyPr>
          <a:lstStyle/>
          <a:p>
            <a:r>
              <a:rPr lang="en-US" altLang="zh-HK" sz="1400" dirty="0" smtClean="0">
                <a:solidFill>
                  <a:schemeClr val="bg1"/>
                </a:solidFill>
              </a:rPr>
              <a:t>Greet and welcome your audiences</a:t>
            </a:r>
            <a:endParaRPr lang="zh-HK" altLang="en-US" sz="1400" dirty="0">
              <a:solidFill>
                <a:schemeClr val="bg1"/>
              </a:solidFill>
            </a:endParaRPr>
          </a:p>
        </p:txBody>
      </p:sp>
      <p:sp>
        <p:nvSpPr>
          <p:cNvPr id="15" name="Left Arrow 14"/>
          <p:cNvSpPr/>
          <p:nvPr/>
        </p:nvSpPr>
        <p:spPr bwMode="auto">
          <a:xfrm>
            <a:off x="6561888" y="3282999"/>
            <a:ext cx="338137" cy="288032"/>
          </a:xfrm>
          <a:prstGeom prst="leftArrow">
            <a:avLst/>
          </a:prstGeom>
          <a:solidFill>
            <a:srgbClr val="FF0066"/>
          </a:solidFill>
          <a:ln w="19050"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TextBox 15"/>
          <p:cNvSpPr txBox="1"/>
          <p:nvPr/>
        </p:nvSpPr>
        <p:spPr>
          <a:xfrm>
            <a:off x="6965554" y="2839021"/>
            <a:ext cx="2025540" cy="1815882"/>
          </a:xfrm>
          <a:prstGeom prst="rect">
            <a:avLst/>
          </a:prstGeom>
          <a:solidFill>
            <a:schemeClr val="tx2"/>
          </a:solidFill>
          <a:ln>
            <a:noFill/>
          </a:ln>
        </p:spPr>
        <p:txBody>
          <a:bodyPr wrap="square" rtlCol="0">
            <a:spAutoFit/>
          </a:bodyPr>
          <a:lstStyle/>
          <a:p>
            <a:r>
              <a:rPr lang="en-US" altLang="zh-HK" sz="1400" dirty="0" smtClean="0">
                <a:solidFill>
                  <a:schemeClr val="bg1"/>
                </a:solidFill>
              </a:rPr>
              <a:t>Begin your speech with an introduction that establishes the purposes of your speech, what you will be talking about to set the expectation of audience</a:t>
            </a:r>
            <a:endParaRPr lang="zh-HK" altLang="en-US" sz="1400" dirty="0">
              <a:solidFill>
                <a:schemeClr val="bg1"/>
              </a:solidFill>
            </a:endParaRPr>
          </a:p>
        </p:txBody>
      </p:sp>
    </p:spTree>
    <p:extLst>
      <p:ext uri="{BB962C8B-B14F-4D97-AF65-F5344CB8AC3E}">
        <p14:creationId xmlns:p14="http://schemas.microsoft.com/office/powerpoint/2010/main" val="3930666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01977" y="6367350"/>
            <a:ext cx="2133600" cy="457200"/>
          </a:xfrm>
        </p:spPr>
        <p:txBody>
          <a:bodyPr/>
          <a:lstStyle/>
          <a:p>
            <a:fld id="{7092CFDA-F513-4FB6-9465-BDFC127B227D}" type="slidenum">
              <a:rPr lang="en-US" altLang="en-US" sz="1400" smtClean="0"/>
              <a:pPr/>
              <a:t>14</a:t>
            </a:fld>
            <a:endParaRPr lang="en-US" altLang="en-US" sz="1400" dirty="0"/>
          </a:p>
        </p:txBody>
      </p:sp>
      <p:graphicFrame>
        <p:nvGraphicFramePr>
          <p:cNvPr id="5" name="Content Placeholder 4"/>
          <p:cNvGraphicFramePr>
            <a:graphicFrameLocks/>
          </p:cNvGraphicFramePr>
          <p:nvPr>
            <p:extLst>
              <p:ext uri="{D42A27DB-BD31-4B8C-83A1-F6EECF244321}">
                <p14:modId xmlns:p14="http://schemas.microsoft.com/office/powerpoint/2010/main" val="2581372954"/>
              </p:ext>
            </p:extLst>
          </p:nvPr>
        </p:nvGraphicFramePr>
        <p:xfrm>
          <a:off x="467544" y="260648"/>
          <a:ext cx="6231565" cy="6264696"/>
        </p:xfrm>
        <a:graphic>
          <a:graphicData uri="http://schemas.openxmlformats.org/drawingml/2006/table">
            <a:tbl>
              <a:tblPr bandRow="1">
                <a:tableStyleId>{5C22544A-7EE6-4342-B048-85BDC9FD1C3A}</a:tableStyleId>
              </a:tblPr>
              <a:tblGrid>
                <a:gridCol w="6231565">
                  <a:extLst>
                    <a:ext uri="{9D8B030D-6E8A-4147-A177-3AD203B41FA5}">
                      <a16:colId xmlns:a16="http://schemas.microsoft.com/office/drawing/2014/main" val="2504125678"/>
                    </a:ext>
                  </a:extLst>
                </a:gridCol>
              </a:tblGrid>
              <a:tr h="6264696">
                <a:tc>
                  <a:txBody>
                    <a:bodyPr/>
                    <a:lstStyle/>
                    <a:p>
                      <a:pPr marL="0" marR="0" lvl="0" indent="0" algn="just" defTabSz="914400" rtl="0" eaLnBrk="1" fontAlgn="auto" latinLnBrk="0" hangingPunct="1">
                        <a:lnSpc>
                          <a:spcPct val="107000"/>
                        </a:lnSpc>
                        <a:spcBef>
                          <a:spcPts val="0"/>
                        </a:spcBef>
                        <a:spcAft>
                          <a:spcPts val="750"/>
                        </a:spcAft>
                        <a:buClrTx/>
                        <a:buSzTx/>
                        <a:buFontTx/>
                        <a:buNone/>
                        <a:tabLst/>
                        <a:defRPr/>
                      </a:pPr>
                      <a:r>
                        <a:rPr lang="en-US" altLang="zh-TW" sz="1800" b="0" dirty="0" smtClean="0">
                          <a:solidFill>
                            <a:schemeClr val="tx1"/>
                          </a:solidFill>
                          <a:effectLst/>
                          <a:latin typeface="+mn-ea"/>
                          <a:ea typeface="+mn-ea"/>
                        </a:rPr>
                        <a:t>decisions to cater for the high-attaining students’ intellectual and affective needs.  Furthermore, </a:t>
                      </a:r>
                      <a:r>
                        <a:rPr lang="en-US" altLang="zh-TW" sz="1800" b="1" dirty="0" smtClean="0">
                          <a:solidFill>
                            <a:srgbClr val="FF0066"/>
                          </a:solidFill>
                          <a:effectLst/>
                          <a:latin typeface="+mn-ea"/>
                          <a:ea typeface="+mn-ea"/>
                        </a:rPr>
                        <a:t>gifted students need </a:t>
                      </a:r>
                      <a:r>
                        <a:rPr lang="en-US" altLang="zh-TW" sz="1800" b="0" dirty="0" smtClean="0">
                          <a:solidFill>
                            <a:schemeClr val="tx1"/>
                          </a:solidFill>
                          <a:effectLst/>
                          <a:latin typeface="+mn-ea"/>
                          <a:ea typeface="+mn-ea"/>
                        </a:rPr>
                        <a:t>to</a:t>
                      </a:r>
                      <a:r>
                        <a:rPr lang="en-US" altLang="zh-TW" sz="1800" b="1" dirty="0" smtClean="0">
                          <a:solidFill>
                            <a:srgbClr val="FF0066"/>
                          </a:solidFill>
                          <a:effectLst/>
                          <a:latin typeface="+mn-ea"/>
                          <a:ea typeface="+mn-ea"/>
                        </a:rPr>
                        <a:t> </a:t>
                      </a:r>
                      <a:r>
                        <a:rPr lang="en-US" altLang="zh-TW" sz="1800" b="0" dirty="0" smtClean="0">
                          <a:solidFill>
                            <a:schemeClr val="tx1"/>
                          </a:solidFill>
                          <a:effectLst/>
                          <a:latin typeface="+mn-ea"/>
                          <a:ea typeface="+mn-ea"/>
                        </a:rPr>
                        <a:t>learn to make connections across subjects.  </a:t>
                      </a:r>
                      <a:r>
                        <a:rPr lang="en-US" altLang="zh-TW" sz="1800" b="1" dirty="0" smtClean="0">
                          <a:solidFill>
                            <a:srgbClr val="FF0066"/>
                          </a:solidFill>
                          <a:effectLst/>
                          <a:latin typeface="+mn-ea"/>
                          <a:ea typeface="+mn-ea"/>
                        </a:rPr>
                        <a:t>They need </a:t>
                      </a:r>
                      <a:r>
                        <a:rPr lang="en-US" altLang="zh-TW" sz="1800" b="0" dirty="0" smtClean="0">
                          <a:solidFill>
                            <a:schemeClr val="tx1"/>
                          </a:solidFill>
                          <a:effectLst/>
                          <a:latin typeface="+mn-ea"/>
                          <a:ea typeface="+mn-ea"/>
                        </a:rPr>
                        <a:t>to</a:t>
                      </a:r>
                      <a:r>
                        <a:rPr lang="en-US" altLang="zh-TW" sz="1800" b="1" dirty="0" smtClean="0">
                          <a:solidFill>
                            <a:srgbClr val="FF0066"/>
                          </a:solidFill>
                          <a:effectLst/>
                          <a:latin typeface="+mn-ea"/>
                          <a:ea typeface="+mn-ea"/>
                        </a:rPr>
                        <a:t> </a:t>
                      </a:r>
                      <a:r>
                        <a:rPr lang="en-US" altLang="zh-TW" sz="1800" b="0" dirty="0" smtClean="0">
                          <a:solidFill>
                            <a:schemeClr val="tx1"/>
                          </a:solidFill>
                          <a:effectLst/>
                          <a:latin typeface="+mn-ea"/>
                          <a:ea typeface="+mn-ea"/>
                        </a:rPr>
                        <a:t>be supported in taking learning initiatives, with their interests and learning styles </a:t>
                      </a:r>
                      <a:r>
                        <a:rPr lang="en-US" altLang="zh-HK" sz="1800" dirty="0" smtClean="0">
                          <a:solidFill>
                            <a:schemeClr val="tx1"/>
                          </a:solidFill>
                          <a:effectLst/>
                          <a:latin typeface="+mn-ea"/>
                          <a:ea typeface="+mn-ea"/>
                        </a:rPr>
                        <a:t>valued and addressed. </a:t>
                      </a:r>
                      <a:r>
                        <a:rPr lang="en-US" altLang="zh-HK" sz="1800" b="1" dirty="0" smtClean="0">
                          <a:solidFill>
                            <a:srgbClr val="FF0066"/>
                          </a:solidFill>
                          <a:effectLst/>
                          <a:latin typeface="+mn-ea"/>
                          <a:ea typeface="+mn-ea"/>
                        </a:rPr>
                        <a:t> They need</a:t>
                      </a:r>
                      <a:r>
                        <a:rPr lang="en-US" altLang="zh-HK" sz="1800" dirty="0" smtClean="0">
                          <a:solidFill>
                            <a:schemeClr val="tx1"/>
                          </a:solidFill>
                          <a:effectLst/>
                          <a:latin typeface="+mn-ea"/>
                          <a:ea typeface="+mn-ea"/>
                        </a:rPr>
                        <a:t> to learn to be open to others’ ideas and opinions.  </a:t>
                      </a:r>
                      <a:r>
                        <a:rPr lang="en-US" altLang="zh-HK" sz="1800" b="1" dirty="0" smtClean="0">
                          <a:solidFill>
                            <a:srgbClr val="FF0066"/>
                          </a:solidFill>
                          <a:effectLst/>
                          <a:latin typeface="+mn-ea"/>
                          <a:ea typeface="+mn-ea"/>
                        </a:rPr>
                        <a:t>They need </a:t>
                      </a:r>
                      <a:r>
                        <a:rPr lang="en-US" altLang="zh-HK" sz="1800" dirty="0" smtClean="0">
                          <a:solidFill>
                            <a:schemeClr val="tx1"/>
                          </a:solidFill>
                          <a:effectLst/>
                          <a:latin typeface="+mn-ea"/>
                          <a:ea typeface="+mn-ea"/>
                        </a:rPr>
                        <a:t>better exposure through enriched learning experiences with suitable challenges.  </a:t>
                      </a:r>
                      <a:r>
                        <a:rPr lang="en-US" altLang="zh-HK" sz="1800" b="1" dirty="0" smtClean="0">
                          <a:solidFill>
                            <a:srgbClr val="FF0066"/>
                          </a:solidFill>
                          <a:effectLst/>
                          <a:latin typeface="+mn-ea"/>
                          <a:ea typeface="+mn-ea"/>
                        </a:rPr>
                        <a:t>All these needs should be well catered for </a:t>
                      </a:r>
                      <a:r>
                        <a:rPr lang="en-US" altLang="zh-HK" sz="1800" dirty="0" smtClean="0">
                          <a:solidFill>
                            <a:schemeClr val="tx1"/>
                          </a:solidFill>
                          <a:effectLst/>
                          <a:latin typeface="+mn-ea"/>
                          <a:ea typeface="+mn-ea"/>
                        </a:rPr>
                        <a:t>when designing the curriculum and instruction for the gifted.  This is never an easy mission to accomplish.  Nonetheless, this is the mission we are undertaking concertedly every day.</a:t>
                      </a:r>
                      <a:endParaRPr lang="zh-TW" altLang="zh-HK" sz="1800" dirty="0" smtClean="0">
                        <a:solidFill>
                          <a:schemeClr val="tx1"/>
                        </a:solidFill>
                        <a:effectLst/>
                        <a:latin typeface="+mn-ea"/>
                        <a:ea typeface="+mn-ea"/>
                      </a:endParaRPr>
                    </a:p>
                    <a:p>
                      <a:pPr algn="just">
                        <a:lnSpc>
                          <a:spcPct val="107000"/>
                        </a:lnSpc>
                        <a:spcAft>
                          <a:spcPts val="750"/>
                        </a:spcAft>
                      </a:pPr>
                      <a:r>
                        <a:rPr lang="en-US" altLang="zh-HK" sz="1800" dirty="0" smtClean="0">
                          <a:solidFill>
                            <a:schemeClr val="tx1"/>
                          </a:solidFill>
                          <a:effectLst/>
                          <a:latin typeface="+mn-ea"/>
                          <a:ea typeface="+mn-ea"/>
                        </a:rPr>
                        <a:t> </a:t>
                      </a:r>
                      <a:endParaRPr lang="zh-TW" altLang="zh-HK" sz="1800" dirty="0" smtClean="0">
                        <a:solidFill>
                          <a:schemeClr val="tx1"/>
                        </a:solidFill>
                        <a:effectLst/>
                        <a:latin typeface="+mn-ea"/>
                        <a:ea typeface="+mn-ea"/>
                      </a:endParaRPr>
                    </a:p>
                    <a:p>
                      <a:pPr algn="just">
                        <a:lnSpc>
                          <a:spcPct val="107000"/>
                        </a:lnSpc>
                        <a:spcAft>
                          <a:spcPts val="750"/>
                        </a:spcAft>
                      </a:pPr>
                      <a:r>
                        <a:rPr lang="en-US" altLang="zh-HK" sz="1800" dirty="0" smtClean="0">
                          <a:solidFill>
                            <a:schemeClr val="tx1"/>
                          </a:solidFill>
                          <a:effectLst/>
                          <a:latin typeface="+mn-ea"/>
                          <a:ea typeface="+mn-ea"/>
                        </a:rPr>
                        <a:t> ‘</a:t>
                      </a:r>
                      <a:r>
                        <a:rPr lang="en-US" altLang="zh-HK" sz="1800" i="1" dirty="0" smtClean="0">
                          <a:solidFill>
                            <a:schemeClr val="tx1"/>
                          </a:solidFill>
                          <a:effectLst/>
                          <a:latin typeface="+mn-ea"/>
                          <a:ea typeface="+mn-ea"/>
                        </a:rPr>
                        <a:t>Nurturing gifts: Enriching learning experiences</a:t>
                      </a:r>
                      <a:r>
                        <a:rPr lang="en-US" altLang="zh-HK" sz="1800" dirty="0" smtClean="0">
                          <a:solidFill>
                            <a:schemeClr val="tx1"/>
                          </a:solidFill>
                          <a:effectLst/>
                          <a:latin typeface="+mn-ea"/>
                          <a:ea typeface="+mn-ea"/>
                        </a:rPr>
                        <a:t>’, the theme of this year’s annual gifted education conference, addresses a significant concern of teachers of gifted students.  We are striving for excellence in education to do everything we can to develop and stretch our gifted students’ abilities to their full potential.  Their learning should never be confined by a syllabus.  </a:t>
                      </a:r>
                      <a:r>
                        <a:rPr lang="en-US" altLang="zh-HK" sz="1800" b="1" dirty="0" smtClean="0">
                          <a:solidFill>
                            <a:srgbClr val="6600CC"/>
                          </a:solidFill>
                          <a:effectLst/>
                          <a:latin typeface="+mn-ea"/>
                          <a:ea typeface="+mn-ea"/>
                        </a:rPr>
                        <a:t>We have to lift the ceiling.  </a:t>
                      </a:r>
                      <a:r>
                        <a:rPr lang="en-US" altLang="zh-HK" sz="1800" b="0" dirty="0" smtClean="0">
                          <a:solidFill>
                            <a:schemeClr val="tx1"/>
                          </a:solidFill>
                          <a:effectLst/>
                          <a:latin typeface="+mn-ea"/>
                          <a:ea typeface="+mn-ea"/>
                        </a:rPr>
                        <a:t>We need to foster</a:t>
                      </a:r>
                      <a:endParaRPr lang="en-US" altLang="zh-TW" sz="1600" b="0" dirty="0" smtClean="0">
                        <a:solidFill>
                          <a:schemeClr val="tx1"/>
                        </a:solidFill>
                        <a:effectLst/>
                        <a:latin typeface="Calibri" panose="020F0502020204030204" pitchFamily="34" charset="0"/>
                        <a:ea typeface="新細明體" panose="02020500000000000000" pitchFamily="18" charset="-120"/>
                      </a:endParaRPr>
                    </a:p>
                  </a:txBody>
                  <a:tcPr marL="31151" marR="31151" marT="0" marB="0">
                    <a:lnL w="38100" cap="flat" cmpd="sng" algn="ctr">
                      <a:solidFill>
                        <a:schemeClr val="tx1"/>
                      </a:solidFill>
                      <a:prstDash val="sysDashDotDot"/>
                      <a:round/>
                      <a:headEnd type="none" w="med" len="med"/>
                      <a:tailEnd type="none" w="med" len="med"/>
                    </a:lnL>
                    <a:lnR w="38100" cap="flat" cmpd="sng" algn="ctr">
                      <a:solidFill>
                        <a:schemeClr val="tx1"/>
                      </a:solidFill>
                      <a:prstDash val="sysDashDotDot"/>
                      <a:round/>
                      <a:headEnd type="none" w="med" len="med"/>
                      <a:tailEnd type="none" w="med" len="med"/>
                    </a:lnR>
                    <a:lnT w="38100" cap="flat" cmpd="sng" algn="ctr">
                      <a:solidFill>
                        <a:schemeClr val="tx1"/>
                      </a:solidFill>
                      <a:prstDash val="sysDashDotDot"/>
                      <a:round/>
                      <a:headEnd type="none" w="med" len="med"/>
                      <a:tailEnd type="none" w="med" len="med"/>
                    </a:lnT>
                    <a:lnB w="38100" cap="flat" cmpd="sng" algn="ctr">
                      <a:solidFill>
                        <a:schemeClr val="tx1"/>
                      </a:solidFill>
                      <a:prstDash val="sysDashDotDot"/>
                      <a:round/>
                      <a:headEnd type="none" w="med" len="med"/>
                      <a:tailEnd type="none" w="med" len="med"/>
                    </a:lnB>
                    <a:noFill/>
                  </a:tcPr>
                </a:tc>
                <a:extLst>
                  <a:ext uri="{0D108BD9-81ED-4DB2-BD59-A6C34878D82A}">
                    <a16:rowId xmlns:a16="http://schemas.microsoft.com/office/drawing/2014/main" val="211877438"/>
                  </a:ext>
                </a:extLst>
              </a:tr>
            </a:tbl>
          </a:graphicData>
        </a:graphic>
      </p:graphicFrame>
      <p:sp>
        <p:nvSpPr>
          <p:cNvPr id="9" name="TextBox 8"/>
          <p:cNvSpPr txBox="1"/>
          <p:nvPr/>
        </p:nvSpPr>
        <p:spPr>
          <a:xfrm>
            <a:off x="7269426" y="404664"/>
            <a:ext cx="1767069" cy="2462213"/>
          </a:xfrm>
          <a:prstGeom prst="rect">
            <a:avLst/>
          </a:prstGeom>
          <a:solidFill>
            <a:schemeClr val="tx2"/>
          </a:solidFill>
          <a:ln>
            <a:noFill/>
          </a:ln>
        </p:spPr>
        <p:txBody>
          <a:bodyPr wrap="square" rtlCol="0">
            <a:spAutoFit/>
          </a:bodyPr>
          <a:lstStyle/>
          <a:p>
            <a:r>
              <a:rPr lang="en-US" altLang="zh-HK" sz="1400" dirty="0" smtClean="0">
                <a:solidFill>
                  <a:schemeClr val="bg1"/>
                </a:solidFill>
              </a:rPr>
              <a:t>1. </a:t>
            </a:r>
            <a:r>
              <a:rPr lang="en-US" altLang="zh-HK" sz="1400" dirty="0" err="1" smtClean="0">
                <a:solidFill>
                  <a:schemeClr val="bg1"/>
                </a:solidFill>
              </a:rPr>
              <a:t>Organise</a:t>
            </a:r>
            <a:r>
              <a:rPr lang="en-US" altLang="zh-HK" sz="1400" dirty="0" smtClean="0">
                <a:solidFill>
                  <a:schemeClr val="bg1"/>
                </a:solidFill>
              </a:rPr>
              <a:t> your speech into three to five main points according to the importance.  Begin each paragraph with a topic sentence and support your ideas with elaboration/ evidence. </a:t>
            </a:r>
            <a:endParaRPr lang="zh-HK" altLang="en-US" sz="1400" dirty="0">
              <a:solidFill>
                <a:schemeClr val="bg1"/>
              </a:solidFill>
            </a:endParaRPr>
          </a:p>
        </p:txBody>
      </p:sp>
      <p:sp>
        <p:nvSpPr>
          <p:cNvPr id="10" name="Right Brace 9"/>
          <p:cNvSpPr/>
          <p:nvPr/>
        </p:nvSpPr>
        <p:spPr bwMode="auto">
          <a:xfrm>
            <a:off x="6804248" y="260648"/>
            <a:ext cx="360040" cy="6264696"/>
          </a:xfrm>
          <a:prstGeom prst="rightBrace">
            <a:avLst/>
          </a:prstGeom>
          <a:noFill/>
          <a:ln w="28575" cap="flat" cmpd="sng" algn="ctr">
            <a:solidFill>
              <a:srgbClr val="FF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Box 10"/>
          <p:cNvSpPr txBox="1"/>
          <p:nvPr/>
        </p:nvSpPr>
        <p:spPr>
          <a:xfrm>
            <a:off x="7269425" y="3068960"/>
            <a:ext cx="1767069" cy="1169551"/>
          </a:xfrm>
          <a:prstGeom prst="rect">
            <a:avLst/>
          </a:prstGeom>
          <a:solidFill>
            <a:schemeClr val="tx2"/>
          </a:solidFill>
          <a:ln>
            <a:noFill/>
          </a:ln>
        </p:spPr>
        <p:txBody>
          <a:bodyPr wrap="square" rtlCol="0">
            <a:spAutoFit/>
          </a:bodyPr>
          <a:lstStyle/>
          <a:p>
            <a:r>
              <a:rPr lang="en-US" altLang="zh-HK" sz="1400" dirty="0">
                <a:solidFill>
                  <a:schemeClr val="bg1"/>
                </a:solidFill>
              </a:rPr>
              <a:t>2</a:t>
            </a:r>
            <a:r>
              <a:rPr lang="en-US" altLang="zh-HK" sz="1400" dirty="0" smtClean="0">
                <a:solidFill>
                  <a:schemeClr val="bg1"/>
                </a:solidFill>
              </a:rPr>
              <a:t>. Effective use of repetition (e.g. They need…) help make your speech more persuasive. </a:t>
            </a:r>
          </a:p>
        </p:txBody>
      </p:sp>
      <p:sp>
        <p:nvSpPr>
          <p:cNvPr id="12" name="Left Arrow 11"/>
          <p:cNvSpPr/>
          <p:nvPr/>
        </p:nvSpPr>
        <p:spPr bwMode="auto">
          <a:xfrm>
            <a:off x="6732909" y="6026663"/>
            <a:ext cx="338137" cy="288032"/>
          </a:xfrm>
          <a:prstGeom prst="leftArrow">
            <a:avLst/>
          </a:prstGeom>
          <a:solidFill>
            <a:srgbClr val="FF0066"/>
          </a:solidFill>
          <a:ln w="19050"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TextBox 12"/>
          <p:cNvSpPr txBox="1"/>
          <p:nvPr/>
        </p:nvSpPr>
        <p:spPr>
          <a:xfrm>
            <a:off x="7129146" y="5854496"/>
            <a:ext cx="1514327" cy="523220"/>
          </a:xfrm>
          <a:prstGeom prst="rect">
            <a:avLst/>
          </a:prstGeom>
          <a:solidFill>
            <a:schemeClr val="tx2"/>
          </a:solidFill>
          <a:ln>
            <a:noFill/>
          </a:ln>
        </p:spPr>
        <p:txBody>
          <a:bodyPr wrap="square" rtlCol="0">
            <a:spAutoFit/>
          </a:bodyPr>
          <a:lstStyle/>
          <a:p>
            <a:r>
              <a:rPr lang="en-US" altLang="zh-HK" sz="1400" dirty="0" smtClean="0">
                <a:solidFill>
                  <a:schemeClr val="bg1"/>
                </a:solidFill>
              </a:rPr>
              <a:t>Use of figurative language</a:t>
            </a:r>
            <a:endParaRPr lang="zh-HK" altLang="en-US" sz="1400" dirty="0">
              <a:solidFill>
                <a:schemeClr val="bg1"/>
              </a:solidFill>
            </a:endParaRPr>
          </a:p>
        </p:txBody>
      </p:sp>
    </p:spTree>
    <p:extLst>
      <p:ext uri="{BB962C8B-B14F-4D97-AF65-F5344CB8AC3E}">
        <p14:creationId xmlns:p14="http://schemas.microsoft.com/office/powerpoint/2010/main" val="2860944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98838" y="6401201"/>
            <a:ext cx="2133600" cy="457200"/>
          </a:xfrm>
        </p:spPr>
        <p:txBody>
          <a:bodyPr/>
          <a:lstStyle/>
          <a:p>
            <a:fld id="{7092CFDA-F513-4FB6-9465-BDFC127B227D}" type="slidenum">
              <a:rPr lang="en-US" altLang="en-US" sz="1400" b="1" smtClean="0"/>
              <a:pPr/>
              <a:t>15</a:t>
            </a:fld>
            <a:endParaRPr lang="en-US" altLang="en-US" sz="1400" b="1" dirty="0"/>
          </a:p>
        </p:txBody>
      </p:sp>
      <p:graphicFrame>
        <p:nvGraphicFramePr>
          <p:cNvPr id="5" name="Content Placeholder 4"/>
          <p:cNvGraphicFramePr>
            <a:graphicFrameLocks/>
          </p:cNvGraphicFramePr>
          <p:nvPr>
            <p:extLst>
              <p:ext uri="{D42A27DB-BD31-4B8C-83A1-F6EECF244321}">
                <p14:modId xmlns:p14="http://schemas.microsoft.com/office/powerpoint/2010/main" val="3888437072"/>
              </p:ext>
            </p:extLst>
          </p:nvPr>
        </p:nvGraphicFramePr>
        <p:xfrm>
          <a:off x="467544" y="260649"/>
          <a:ext cx="6231565" cy="5400600"/>
        </p:xfrm>
        <a:graphic>
          <a:graphicData uri="http://schemas.openxmlformats.org/drawingml/2006/table">
            <a:tbl>
              <a:tblPr bandRow="1">
                <a:tableStyleId>{5C22544A-7EE6-4342-B048-85BDC9FD1C3A}</a:tableStyleId>
              </a:tblPr>
              <a:tblGrid>
                <a:gridCol w="6231565">
                  <a:extLst>
                    <a:ext uri="{9D8B030D-6E8A-4147-A177-3AD203B41FA5}">
                      <a16:colId xmlns:a16="http://schemas.microsoft.com/office/drawing/2014/main" val="2504125678"/>
                    </a:ext>
                  </a:extLst>
                </a:gridCol>
              </a:tblGrid>
              <a:tr h="54006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TW" sz="1800" b="0" dirty="0" smtClean="0">
                          <a:solidFill>
                            <a:schemeClr val="tx1"/>
                          </a:solidFill>
                          <a:effectLst/>
                          <a:latin typeface="+mn-ea"/>
                          <a:ea typeface="+mn-ea"/>
                        </a:rPr>
                        <a:t>interdisciplinary learning.  We are aiming to guide our gifted students to the highest form of success which will not come easily but which will bring about the most rewarding achievements they value in life.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TW" sz="1800" b="0" dirty="0" smtClean="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TW" sz="1800" b="0" dirty="0" smtClean="0">
                          <a:solidFill>
                            <a:schemeClr val="tx1"/>
                          </a:solidFill>
                          <a:effectLst/>
                          <a:latin typeface="+mn-ea"/>
                          <a:ea typeface="+mn-ea"/>
                        </a:rPr>
                        <a:t>Later today, renowned academics and practitioners in gifted education will convene the sessions on enriching the learning experiences of the gifted.  I wish you all a fruitful and inspiring exchange.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TW" sz="1800" b="0" dirty="0" smtClean="0">
                        <a:solidFill>
                          <a:schemeClr val="tx1"/>
                        </a:solidFill>
                        <a:effectLst/>
                        <a:latin typeface="+mn-ea"/>
                        <a:ea typeface="+mn-ea"/>
                      </a:endParaRPr>
                    </a:p>
                    <a:p>
                      <a:pPr>
                        <a:lnSpc>
                          <a:spcPct val="100000"/>
                        </a:lnSpc>
                        <a:spcBef>
                          <a:spcPts val="0"/>
                        </a:spcBef>
                        <a:spcAft>
                          <a:spcPts val="0"/>
                        </a:spcAft>
                      </a:pPr>
                      <a:r>
                        <a:rPr lang="en-US" altLang="zh-HK" sz="1800" kern="1200" dirty="0" smtClean="0">
                          <a:solidFill>
                            <a:schemeClr val="dk1"/>
                          </a:solidFill>
                          <a:effectLst/>
                          <a:latin typeface="+mn-lt"/>
                          <a:ea typeface="+mn-ea"/>
                          <a:cs typeface="+mn-cs"/>
                        </a:rPr>
                        <a:t>May I congratulate all those who have worked hard to make this conference a success.  My gratitude also goes to the Hong Kong Academy for Gifted Education for co-</a:t>
                      </a:r>
                      <a:r>
                        <a:rPr lang="en-US" altLang="zh-HK" sz="1800" kern="1200" dirty="0" err="1" smtClean="0">
                          <a:solidFill>
                            <a:schemeClr val="dk1"/>
                          </a:solidFill>
                          <a:effectLst/>
                          <a:latin typeface="+mn-lt"/>
                          <a:ea typeface="+mn-ea"/>
                          <a:cs typeface="+mn-cs"/>
                        </a:rPr>
                        <a:t>organising</a:t>
                      </a:r>
                      <a:r>
                        <a:rPr lang="en-US" altLang="zh-HK" sz="1800" kern="1200" dirty="0" smtClean="0">
                          <a:solidFill>
                            <a:schemeClr val="dk1"/>
                          </a:solidFill>
                          <a:effectLst/>
                          <a:latin typeface="+mn-lt"/>
                          <a:ea typeface="+mn-ea"/>
                          <a:cs typeface="+mn-cs"/>
                        </a:rPr>
                        <a:t> the conference with us, and the </a:t>
                      </a:r>
                      <a:r>
                        <a:rPr lang="en-US" altLang="zh-HK" sz="1800" kern="1200" dirty="0" err="1" smtClean="0">
                          <a:solidFill>
                            <a:schemeClr val="dk1"/>
                          </a:solidFill>
                          <a:effectLst/>
                          <a:latin typeface="+mn-lt"/>
                          <a:ea typeface="+mn-ea"/>
                          <a:cs typeface="+mn-cs"/>
                        </a:rPr>
                        <a:t>InnoCentre</a:t>
                      </a:r>
                      <a:r>
                        <a:rPr lang="en-US" altLang="zh-HK" sz="1800" kern="1200" dirty="0" smtClean="0">
                          <a:solidFill>
                            <a:schemeClr val="dk1"/>
                          </a:solidFill>
                          <a:effectLst/>
                          <a:latin typeface="+mn-lt"/>
                          <a:ea typeface="+mn-ea"/>
                          <a:cs typeface="+mn-cs"/>
                        </a:rPr>
                        <a:t> for providing the venue and other assistance.</a:t>
                      </a:r>
                      <a:endParaRPr lang="zh-TW" altLang="zh-HK" sz="1800" kern="1200" dirty="0" smtClean="0">
                        <a:solidFill>
                          <a:schemeClr val="dk1"/>
                        </a:solidFill>
                        <a:effectLst/>
                        <a:latin typeface="+mn-lt"/>
                        <a:ea typeface="+mn-ea"/>
                        <a:cs typeface="+mn-cs"/>
                      </a:endParaRPr>
                    </a:p>
                    <a:p>
                      <a:pPr>
                        <a:lnSpc>
                          <a:spcPct val="100000"/>
                        </a:lnSpc>
                        <a:spcBef>
                          <a:spcPts val="0"/>
                        </a:spcBef>
                        <a:spcAft>
                          <a:spcPts val="0"/>
                        </a:spcAft>
                      </a:pPr>
                      <a:r>
                        <a:rPr lang="en-US" altLang="zh-HK" sz="1800" kern="1200" dirty="0" smtClean="0">
                          <a:solidFill>
                            <a:schemeClr val="dk1"/>
                          </a:solidFill>
                          <a:effectLst/>
                          <a:latin typeface="+mn-lt"/>
                          <a:ea typeface="+mn-ea"/>
                          <a:cs typeface="+mn-cs"/>
                        </a:rPr>
                        <a:t> </a:t>
                      </a:r>
                      <a:endParaRPr lang="zh-TW" altLang="zh-HK" sz="1800" kern="1200" dirty="0" smtClean="0">
                        <a:solidFill>
                          <a:schemeClr val="dk1"/>
                        </a:solidFill>
                        <a:effectLst/>
                        <a:latin typeface="+mn-lt"/>
                        <a:ea typeface="+mn-ea"/>
                        <a:cs typeface="+mn-cs"/>
                      </a:endParaRPr>
                    </a:p>
                    <a:p>
                      <a:pPr>
                        <a:lnSpc>
                          <a:spcPct val="100000"/>
                        </a:lnSpc>
                        <a:spcBef>
                          <a:spcPts val="0"/>
                        </a:spcBef>
                        <a:spcAft>
                          <a:spcPts val="0"/>
                        </a:spcAft>
                      </a:pPr>
                      <a:r>
                        <a:rPr lang="en-US" altLang="zh-HK" sz="1800" kern="1200" dirty="0" smtClean="0">
                          <a:solidFill>
                            <a:schemeClr val="dk1"/>
                          </a:solidFill>
                          <a:effectLst/>
                          <a:latin typeface="+mn-lt"/>
                          <a:ea typeface="+mn-ea"/>
                          <a:cs typeface="+mn-cs"/>
                        </a:rPr>
                        <a:t>I would like to conclude by quoting JF Kennedy : “</a:t>
                      </a:r>
                      <a:r>
                        <a:rPr lang="en-US" altLang="zh-HK" sz="1800" b="1" kern="1200" dirty="0" smtClean="0">
                          <a:solidFill>
                            <a:srgbClr val="FF6600"/>
                          </a:solidFill>
                          <a:effectLst/>
                          <a:latin typeface="+mn-lt"/>
                          <a:ea typeface="+mn-ea"/>
                          <a:cs typeface="+mn-cs"/>
                        </a:rPr>
                        <a:t>There are risks and costs to action. But they are far less than the long range risks of comfortable inaction</a:t>
                      </a:r>
                      <a:r>
                        <a:rPr lang="en-US" altLang="zh-HK" sz="1800" kern="1200" dirty="0" smtClean="0">
                          <a:solidFill>
                            <a:schemeClr val="dk1"/>
                          </a:solidFill>
                          <a:effectLst/>
                          <a:latin typeface="+mn-lt"/>
                          <a:ea typeface="+mn-ea"/>
                          <a:cs typeface="+mn-cs"/>
                        </a:rPr>
                        <a:t>”.</a:t>
                      </a:r>
                      <a:r>
                        <a:rPr lang="en-US" altLang="zh-HK" sz="1800" kern="1200" baseline="0" dirty="0" smtClean="0">
                          <a:solidFill>
                            <a:schemeClr val="dk1"/>
                          </a:solidFill>
                          <a:effectLst/>
                          <a:latin typeface="+mn-lt"/>
                          <a:ea typeface="+mn-ea"/>
                          <a:cs typeface="+mn-cs"/>
                        </a:rPr>
                        <a:t>  </a:t>
                      </a:r>
                      <a:r>
                        <a:rPr lang="en-US" altLang="zh-HK" sz="1800" kern="1200" dirty="0" smtClean="0">
                          <a:solidFill>
                            <a:schemeClr val="dk1"/>
                          </a:solidFill>
                          <a:effectLst/>
                          <a:latin typeface="+mn-lt"/>
                          <a:ea typeface="+mn-ea"/>
                          <a:cs typeface="+mn-cs"/>
                        </a:rPr>
                        <a:t>Thank you.</a:t>
                      </a:r>
                      <a:endParaRPr lang="en-US" altLang="zh-TW" sz="1800" b="0" dirty="0" smtClean="0">
                        <a:solidFill>
                          <a:schemeClr val="tx1"/>
                        </a:solidFill>
                        <a:effectLst/>
                        <a:latin typeface="+mn-ea"/>
                        <a:ea typeface="+mn-ea"/>
                      </a:endParaRPr>
                    </a:p>
                  </a:txBody>
                  <a:tcPr marL="31151" marR="31151" marT="0" marB="0">
                    <a:lnL w="38100" cap="flat" cmpd="sng" algn="ctr">
                      <a:solidFill>
                        <a:schemeClr val="tx1"/>
                      </a:solidFill>
                      <a:prstDash val="sysDashDotDot"/>
                      <a:round/>
                      <a:headEnd type="none" w="med" len="med"/>
                      <a:tailEnd type="none" w="med" len="med"/>
                    </a:lnL>
                    <a:lnR w="38100" cap="flat" cmpd="sng" algn="ctr">
                      <a:solidFill>
                        <a:schemeClr val="tx1"/>
                      </a:solidFill>
                      <a:prstDash val="sysDashDotDot"/>
                      <a:round/>
                      <a:headEnd type="none" w="med" len="med"/>
                      <a:tailEnd type="none" w="med" len="med"/>
                    </a:lnR>
                    <a:lnT w="38100" cap="flat" cmpd="sng" algn="ctr">
                      <a:solidFill>
                        <a:schemeClr val="tx1"/>
                      </a:solidFill>
                      <a:prstDash val="sysDashDotDot"/>
                      <a:round/>
                      <a:headEnd type="none" w="med" len="med"/>
                      <a:tailEnd type="none" w="med" len="med"/>
                    </a:lnT>
                    <a:lnB w="38100" cap="flat" cmpd="sng" algn="ctr">
                      <a:solidFill>
                        <a:schemeClr val="tx1"/>
                      </a:solidFill>
                      <a:prstDash val="sysDashDotDot"/>
                      <a:round/>
                      <a:headEnd type="none" w="med" len="med"/>
                      <a:tailEnd type="none" w="med" len="med"/>
                    </a:lnB>
                    <a:noFill/>
                  </a:tcPr>
                </a:tc>
                <a:extLst>
                  <a:ext uri="{0D108BD9-81ED-4DB2-BD59-A6C34878D82A}">
                    <a16:rowId xmlns:a16="http://schemas.microsoft.com/office/drawing/2014/main" val="211877438"/>
                  </a:ext>
                </a:extLst>
              </a:tr>
            </a:tbl>
          </a:graphicData>
        </a:graphic>
      </p:graphicFrame>
      <p:sp>
        <p:nvSpPr>
          <p:cNvPr id="3" name="TextBox 2"/>
          <p:cNvSpPr txBox="1"/>
          <p:nvPr/>
        </p:nvSpPr>
        <p:spPr>
          <a:xfrm>
            <a:off x="283974" y="5706471"/>
            <a:ext cx="8748464" cy="923330"/>
          </a:xfrm>
          <a:prstGeom prst="rect">
            <a:avLst/>
          </a:prstGeom>
          <a:noFill/>
        </p:spPr>
        <p:txBody>
          <a:bodyPr wrap="square" rtlCol="0">
            <a:spAutoFit/>
          </a:bodyPr>
          <a:lstStyle/>
          <a:p>
            <a:r>
              <a:rPr lang="en-US" altLang="zh-HK" dirty="0" smtClean="0"/>
              <a:t>Reference:</a:t>
            </a:r>
          </a:p>
          <a:p>
            <a:r>
              <a:rPr lang="en-US" altLang="zh-HK" dirty="0">
                <a:solidFill>
                  <a:srgbClr val="333333"/>
                </a:solidFill>
                <a:ea typeface="SimSun" panose="02010600030101010101" pitchFamily="2" charset="-122"/>
                <a:hlinkClick r:id="rId2"/>
              </a:rPr>
              <a:t>https://www.edb.gov.hk/en/about-edb/press/speeches/psed/20100520160531.html</a:t>
            </a:r>
            <a:r>
              <a:rPr lang="en-US" altLang="zh-HK" dirty="0" smtClean="0"/>
              <a:t> </a:t>
            </a:r>
          </a:p>
          <a:p>
            <a:endParaRPr lang="zh-HK" altLang="en-US" dirty="0"/>
          </a:p>
        </p:txBody>
      </p:sp>
      <p:sp>
        <p:nvSpPr>
          <p:cNvPr id="7" name="TextBox 6"/>
          <p:cNvSpPr txBox="1"/>
          <p:nvPr/>
        </p:nvSpPr>
        <p:spPr>
          <a:xfrm>
            <a:off x="7214828" y="2635283"/>
            <a:ext cx="1767069" cy="1815882"/>
          </a:xfrm>
          <a:prstGeom prst="rect">
            <a:avLst/>
          </a:prstGeom>
          <a:solidFill>
            <a:schemeClr val="tx2"/>
          </a:solidFill>
          <a:ln>
            <a:noFill/>
          </a:ln>
        </p:spPr>
        <p:txBody>
          <a:bodyPr wrap="square" rtlCol="0">
            <a:spAutoFit/>
          </a:bodyPr>
          <a:lstStyle/>
          <a:p>
            <a:r>
              <a:rPr lang="en-US" altLang="zh-HK" sz="1400" dirty="0" smtClean="0">
                <a:solidFill>
                  <a:schemeClr val="bg1"/>
                </a:solidFill>
              </a:rPr>
              <a:t>Closing/ conclusion: </a:t>
            </a:r>
            <a:r>
              <a:rPr lang="en-US" altLang="zh-HK" sz="1400" dirty="0" err="1" smtClean="0">
                <a:solidFill>
                  <a:schemeClr val="bg1"/>
                </a:solidFill>
              </a:rPr>
              <a:t>summarise</a:t>
            </a:r>
            <a:r>
              <a:rPr lang="en-US" altLang="zh-HK" sz="1400" dirty="0" smtClean="0">
                <a:solidFill>
                  <a:schemeClr val="bg1"/>
                </a:solidFill>
              </a:rPr>
              <a:t> your ideas or restate your main purpose.  You may also extend your wishes and gratitude to the audience.</a:t>
            </a:r>
            <a:endParaRPr lang="zh-HK" altLang="en-US" sz="1400" dirty="0">
              <a:solidFill>
                <a:schemeClr val="bg1"/>
              </a:solidFill>
            </a:endParaRPr>
          </a:p>
        </p:txBody>
      </p:sp>
      <p:sp>
        <p:nvSpPr>
          <p:cNvPr id="8" name="Right Brace 7"/>
          <p:cNvSpPr/>
          <p:nvPr/>
        </p:nvSpPr>
        <p:spPr bwMode="auto">
          <a:xfrm>
            <a:off x="6699109" y="2996952"/>
            <a:ext cx="465179" cy="2709519"/>
          </a:xfrm>
          <a:prstGeom prst="rightBrace">
            <a:avLst/>
          </a:prstGeom>
          <a:noFill/>
          <a:ln w="28575" cap="flat" cmpd="sng" algn="ctr">
            <a:solidFill>
              <a:srgbClr val="FF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Box 8"/>
          <p:cNvSpPr txBox="1"/>
          <p:nvPr/>
        </p:nvSpPr>
        <p:spPr>
          <a:xfrm>
            <a:off x="7210118" y="4510430"/>
            <a:ext cx="1771779" cy="954107"/>
          </a:xfrm>
          <a:prstGeom prst="rect">
            <a:avLst/>
          </a:prstGeom>
          <a:solidFill>
            <a:schemeClr val="tx2"/>
          </a:solidFill>
          <a:ln>
            <a:noFill/>
          </a:ln>
        </p:spPr>
        <p:txBody>
          <a:bodyPr wrap="square" rtlCol="0">
            <a:spAutoFit/>
          </a:bodyPr>
          <a:lstStyle/>
          <a:p>
            <a:r>
              <a:rPr lang="en-US" altLang="zh-HK" sz="1400" dirty="0" smtClean="0">
                <a:solidFill>
                  <a:schemeClr val="bg1"/>
                </a:solidFill>
              </a:rPr>
              <a:t>The use of quote to give </a:t>
            </a:r>
            <a:r>
              <a:rPr lang="en-US" altLang="zh-HK" sz="1400" dirty="0">
                <a:solidFill>
                  <a:schemeClr val="bg1"/>
                </a:solidFill>
              </a:rPr>
              <a:t>a more concise, memorable phrasing for an </a:t>
            </a:r>
            <a:r>
              <a:rPr lang="en-US" altLang="zh-HK" sz="1400" dirty="0" smtClean="0">
                <a:solidFill>
                  <a:schemeClr val="bg1"/>
                </a:solidFill>
              </a:rPr>
              <a:t>idea</a:t>
            </a:r>
            <a:endParaRPr lang="zh-HK" altLang="en-US" sz="1400" dirty="0">
              <a:solidFill>
                <a:schemeClr val="bg1"/>
              </a:solidFill>
            </a:endParaRPr>
          </a:p>
        </p:txBody>
      </p:sp>
    </p:spTree>
    <p:extLst>
      <p:ext uri="{BB962C8B-B14F-4D97-AF65-F5344CB8AC3E}">
        <p14:creationId xmlns:p14="http://schemas.microsoft.com/office/powerpoint/2010/main" val="2623169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56120" y="2181965"/>
            <a:ext cx="8289613" cy="3816424"/>
          </a:xfrm>
          <a:solidFill>
            <a:schemeClr val="bg1"/>
          </a:solidFill>
        </p:spPr>
        <p:txBody>
          <a:bodyPr>
            <a:noAutofit/>
          </a:bodyPr>
          <a:lstStyle/>
          <a:p>
            <a:pPr marL="0" indent="0">
              <a:buNone/>
            </a:pPr>
            <a:r>
              <a:rPr lang="en-US" altLang="zh-TW" sz="2800" b="1" u="sng" dirty="0" smtClean="0"/>
              <a:t>Core</a:t>
            </a:r>
          </a:p>
          <a:p>
            <a:pPr marL="0" indent="0">
              <a:buNone/>
            </a:pPr>
            <a:r>
              <a:rPr lang="en-US" altLang="zh-HK" sz="2800" b="1" dirty="0" smtClean="0"/>
              <a:t>Five </a:t>
            </a:r>
            <a:r>
              <a:rPr lang="en-US" altLang="zh-HK" sz="2800" b="1" dirty="0"/>
              <a:t>things to know before getting a pet </a:t>
            </a:r>
            <a:endParaRPr lang="zh-TW" altLang="zh-HK" sz="2800" dirty="0"/>
          </a:p>
          <a:p>
            <a:pPr marL="0" indent="0">
              <a:buNone/>
            </a:pPr>
            <a:endParaRPr lang="zh-TW" altLang="zh-HK" sz="2800" dirty="0"/>
          </a:p>
          <a:p>
            <a:pPr marL="0" indent="0">
              <a:buNone/>
            </a:pPr>
            <a:r>
              <a:rPr lang="en-US" altLang="zh-HK" sz="2800" dirty="0"/>
              <a:t>Owning a pet is a privilege, but the benefits of </a:t>
            </a:r>
            <a:r>
              <a:rPr lang="zh-TW" altLang="zh-HK" sz="2800" dirty="0"/>
              <a:t>pet ownership come with responsibilities</a:t>
            </a:r>
            <a:r>
              <a:rPr lang="en-US" altLang="zh-HK" sz="2800" dirty="0"/>
              <a:t> no matter if the new </a:t>
            </a:r>
            <a:r>
              <a:rPr lang="en-US" altLang="zh-HK" sz="2800" dirty="0" smtClean="0"/>
              <a:t>member of your family </a:t>
            </a:r>
            <a:r>
              <a:rPr lang="en-US" altLang="zh-HK" sz="2800" dirty="0"/>
              <a:t>is furry, scaly, big or small.  Write a short speech to give five essential tips people need to know before having any pet. </a:t>
            </a:r>
            <a:endParaRPr lang="en-HK" altLang="zh-TW" sz="2400" dirty="0" smtClean="0">
              <a:solidFill>
                <a:schemeClr val="tx1"/>
              </a:solidFill>
            </a:endParaRPr>
          </a:p>
        </p:txBody>
      </p:sp>
      <p:sp>
        <p:nvSpPr>
          <p:cNvPr id="2" name="矩形 1"/>
          <p:cNvSpPr/>
          <p:nvPr/>
        </p:nvSpPr>
        <p:spPr>
          <a:xfrm>
            <a:off x="384688" y="2014053"/>
            <a:ext cx="8302112" cy="4152248"/>
          </a:xfrm>
          <a:prstGeom prst="rect">
            <a:avLst/>
          </a:prstGeom>
          <a:noFill/>
          <a:ln w="38100">
            <a:solidFill>
              <a:srgbClr val="33CC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標題 1"/>
          <p:cNvSpPr>
            <a:spLocks noGrp="1"/>
          </p:cNvSpPr>
          <p:nvPr>
            <p:ph type="title"/>
          </p:nvPr>
        </p:nvSpPr>
        <p:spPr>
          <a:xfrm>
            <a:off x="323528" y="418179"/>
            <a:ext cx="7715705" cy="1321888"/>
          </a:xfrm>
          <a:noFill/>
        </p:spPr>
        <p:txBody>
          <a:bodyPr>
            <a:normAutofit fontScale="90000"/>
          </a:bodyPr>
          <a:lstStyle/>
          <a:p>
            <a:r>
              <a:rPr lang="en-US" altLang="zh-TW" sz="4300" dirty="0"/>
              <a:t>Part 5: Writing Task (A speech)</a:t>
            </a:r>
            <a:br>
              <a:rPr lang="en-US" altLang="zh-TW" sz="4300" dirty="0"/>
            </a:br>
            <a:r>
              <a:rPr lang="en-US" altLang="zh-TW" sz="3200" b="0" dirty="0" smtClean="0">
                <a:solidFill>
                  <a:schemeClr val="tx1"/>
                </a:solidFill>
                <a:latin typeface="+mn-lt"/>
              </a:rPr>
              <a:t>Choose ONE topic and write an 1 to 2-minute speech. </a:t>
            </a:r>
            <a:endParaRPr lang="zh-TW" altLang="en-US" sz="3200" b="0" dirty="0">
              <a:solidFill>
                <a:schemeClr val="tx1"/>
              </a:solidFill>
              <a:latin typeface="+mn-lt"/>
            </a:endParaRPr>
          </a:p>
        </p:txBody>
      </p:sp>
      <p:sp>
        <p:nvSpPr>
          <p:cNvPr id="5" name="Slide Number Placeholder 4"/>
          <p:cNvSpPr>
            <a:spLocks noGrp="1"/>
          </p:cNvSpPr>
          <p:nvPr>
            <p:ph type="sldNum" sz="quarter" idx="12"/>
          </p:nvPr>
        </p:nvSpPr>
        <p:spPr/>
        <p:txBody>
          <a:bodyPr/>
          <a:lstStyle/>
          <a:p>
            <a:fld id="{7092CFDA-F513-4FB6-9465-BDFC127B227D}" type="slidenum">
              <a:rPr lang="en-US" altLang="en-US" sz="1400" smtClean="0"/>
              <a:pPr/>
              <a:t>16</a:t>
            </a:fld>
            <a:endParaRPr lang="en-US" altLang="en-US" sz="1400" dirty="0"/>
          </a:p>
        </p:txBody>
      </p:sp>
    </p:spTree>
    <p:extLst>
      <p:ext uri="{BB962C8B-B14F-4D97-AF65-F5344CB8AC3E}">
        <p14:creationId xmlns:p14="http://schemas.microsoft.com/office/powerpoint/2010/main" val="1178521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940728"/>
            <a:ext cx="8379436" cy="4224576"/>
          </a:xfrm>
          <a:solidFill>
            <a:schemeClr val="bg1"/>
          </a:solidFill>
        </p:spPr>
        <p:txBody>
          <a:bodyPr>
            <a:noAutofit/>
          </a:bodyPr>
          <a:lstStyle/>
          <a:p>
            <a:pPr marL="0" indent="0">
              <a:buNone/>
            </a:pPr>
            <a:r>
              <a:rPr lang="en-US" altLang="zh-TW" sz="2800" b="1" u="sng" dirty="0" smtClean="0"/>
              <a:t>EXTENSION</a:t>
            </a:r>
          </a:p>
          <a:p>
            <a:pPr marL="0" indent="0">
              <a:buNone/>
            </a:pPr>
            <a:r>
              <a:rPr lang="en-US" altLang="zh-HK" sz="2800" b="1" dirty="0"/>
              <a:t>Love is home: what makes me a good pet owner </a:t>
            </a:r>
            <a:endParaRPr lang="zh-TW" altLang="zh-HK" sz="2800" dirty="0"/>
          </a:p>
          <a:p>
            <a:pPr marL="0" indent="0">
              <a:buNone/>
            </a:pPr>
            <a:r>
              <a:rPr lang="en-US" altLang="zh-HK" sz="2800" b="1" dirty="0"/>
              <a:t> </a:t>
            </a:r>
            <a:endParaRPr lang="zh-TW" altLang="zh-HK" sz="2800" dirty="0"/>
          </a:p>
          <a:p>
            <a:pPr marL="0" indent="0" algn="just">
              <a:buNone/>
            </a:pPr>
            <a:r>
              <a:rPr lang="en-US" altLang="zh-HK" sz="2800" dirty="0"/>
              <a:t>Having the right pet can be both an educational and enriching experience for teenagers.   Write a short speech to convince your parents to allow you to have a pet.  Tell them the kind of pet you wish to have and what personal qualities of yours make you a good pet owner.   </a:t>
            </a:r>
            <a:endParaRPr lang="zh-TW" altLang="zh-HK" sz="2800" dirty="0"/>
          </a:p>
        </p:txBody>
      </p:sp>
      <p:sp>
        <p:nvSpPr>
          <p:cNvPr id="2" name="矩形 1"/>
          <p:cNvSpPr/>
          <p:nvPr/>
        </p:nvSpPr>
        <p:spPr>
          <a:xfrm>
            <a:off x="395536" y="1772816"/>
            <a:ext cx="8568952" cy="4475584"/>
          </a:xfrm>
          <a:prstGeom prst="rect">
            <a:avLst/>
          </a:prstGeom>
          <a:noFill/>
          <a:ln w="3810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7"/>
          <p:cNvSpPr txBox="1"/>
          <p:nvPr/>
        </p:nvSpPr>
        <p:spPr>
          <a:xfrm>
            <a:off x="236279" y="571564"/>
            <a:ext cx="8314659" cy="830997"/>
          </a:xfrm>
          <a:prstGeom prst="rect">
            <a:avLst/>
          </a:prstGeom>
          <a:noFill/>
        </p:spPr>
        <p:txBody>
          <a:bodyPr wrap="square" rtlCol="0">
            <a:spAutoFit/>
          </a:bodyPr>
          <a:lstStyle/>
          <a:p>
            <a:r>
              <a:rPr lang="en-HK" altLang="zh-TW" sz="2400" dirty="0" smtClean="0"/>
              <a:t>      Do you want to keep a pet? </a:t>
            </a:r>
          </a:p>
          <a:p>
            <a:r>
              <a:rPr lang="en-HK" altLang="zh-TW" sz="2400" dirty="0"/>
              <a:t> </a:t>
            </a:r>
            <a:r>
              <a:rPr lang="en-HK" altLang="zh-TW" sz="2400" dirty="0" smtClean="0"/>
              <a:t>     Let’s try the </a:t>
            </a:r>
            <a:r>
              <a:rPr lang="en-HK" altLang="zh-TW" sz="2400" b="1" dirty="0" smtClean="0"/>
              <a:t>extended task </a:t>
            </a:r>
            <a:r>
              <a:rPr lang="en-HK" altLang="zh-TW" sz="2400" dirty="0" smtClean="0"/>
              <a:t>below.  </a:t>
            </a:r>
            <a:endParaRPr lang="zh-TW" altLang="en-US" sz="2400" dirty="0"/>
          </a:p>
        </p:txBody>
      </p:sp>
      <p:sp>
        <p:nvSpPr>
          <p:cNvPr id="8" name="5-Point Star 7"/>
          <p:cNvSpPr/>
          <p:nvPr/>
        </p:nvSpPr>
        <p:spPr>
          <a:xfrm rot="20932799">
            <a:off x="262360" y="702420"/>
            <a:ext cx="533786" cy="548274"/>
          </a:xfrm>
          <a:prstGeom prst="star5">
            <a:avLst>
              <a:gd name="adj" fmla="val 19098"/>
              <a:gd name="hf" fmla="val 105146"/>
              <a:gd name="vf" fmla="val 110557"/>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7092CFDA-F513-4FB6-9465-BDFC127B227D}" type="slidenum">
              <a:rPr lang="en-US" altLang="en-US" sz="1400" smtClean="0"/>
              <a:pPr/>
              <a:t>17</a:t>
            </a:fld>
            <a:endParaRPr lang="en-US" altLang="en-US" sz="1400" dirty="0"/>
          </a:p>
        </p:txBody>
      </p:sp>
    </p:spTree>
    <p:extLst>
      <p:ext uri="{BB962C8B-B14F-4D97-AF65-F5344CB8AC3E}">
        <p14:creationId xmlns:p14="http://schemas.microsoft.com/office/powerpoint/2010/main" val="3350363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47836" y="1699309"/>
            <a:ext cx="8291219" cy="4549092"/>
          </a:xfrm>
          <a:solidFill>
            <a:schemeClr val="bg1"/>
          </a:solidFill>
        </p:spPr>
        <p:txBody>
          <a:bodyPr>
            <a:noAutofit/>
          </a:bodyPr>
          <a:lstStyle/>
          <a:p>
            <a:pPr marL="0" indent="0">
              <a:buNone/>
            </a:pPr>
            <a:r>
              <a:rPr lang="en-US" altLang="zh-TW" sz="2800" b="1" u="sng" dirty="0" smtClean="0"/>
              <a:t>CHALLENGE</a:t>
            </a:r>
          </a:p>
          <a:p>
            <a:pPr marL="0" indent="0" algn="just">
              <a:buNone/>
            </a:pPr>
            <a:r>
              <a:rPr lang="en-US" altLang="zh-HK" sz="2400" b="1" dirty="0"/>
              <a:t>The beauty of adoption during the epidemic</a:t>
            </a:r>
            <a:endParaRPr lang="zh-TW" altLang="zh-HK" sz="2400" dirty="0"/>
          </a:p>
          <a:p>
            <a:pPr marL="0" indent="0" algn="just">
              <a:buNone/>
            </a:pPr>
            <a:endParaRPr lang="zh-TW" altLang="zh-HK" sz="1050" dirty="0"/>
          </a:p>
          <a:p>
            <a:pPr marL="0" indent="0" algn="just">
              <a:buNone/>
            </a:pPr>
            <a:r>
              <a:rPr lang="en-US" altLang="zh-HK" sz="2400" dirty="0"/>
              <a:t>According to the Society for the Prevention of Cruelty to Animals (SPCA), the benefit of having a companion animal is tangible.  It is observed that there has been an increase </a:t>
            </a:r>
            <a:r>
              <a:rPr lang="en-US" altLang="zh-HK" sz="2400" dirty="0" smtClean="0"/>
              <a:t>in people interested in fostering and adopting animals</a:t>
            </a:r>
            <a:r>
              <a:rPr lang="en-US" altLang="zh-HK" sz="2400" dirty="0"/>
              <a:t> </a:t>
            </a:r>
            <a:r>
              <a:rPr lang="en-US" altLang="zh-HK" sz="2400" dirty="0" smtClean="0"/>
              <a:t>around </a:t>
            </a:r>
            <a:r>
              <a:rPr lang="en-US" altLang="zh-HK" sz="2400" dirty="0"/>
              <a:t>the world since the outbreak of COVID-19. </a:t>
            </a:r>
            <a:endParaRPr lang="zh-TW" altLang="zh-HK" sz="2400" dirty="0"/>
          </a:p>
          <a:p>
            <a:pPr marL="0" indent="0" algn="just">
              <a:buNone/>
            </a:pPr>
            <a:endParaRPr lang="zh-TW" altLang="zh-HK" sz="1050" dirty="0"/>
          </a:p>
          <a:p>
            <a:pPr marL="0" indent="0" algn="just">
              <a:buNone/>
            </a:pPr>
            <a:r>
              <a:rPr lang="en-US" altLang="zh-HK" sz="2400" dirty="0"/>
              <a:t>Why is there a surge of people adopting a pet and how does pet adoption benefits people amid the epidemic?  Share your views. </a:t>
            </a:r>
            <a:endParaRPr lang="zh-TW" altLang="zh-HK" sz="2400" dirty="0"/>
          </a:p>
        </p:txBody>
      </p:sp>
      <p:sp>
        <p:nvSpPr>
          <p:cNvPr id="2" name="矩形 1"/>
          <p:cNvSpPr/>
          <p:nvPr/>
        </p:nvSpPr>
        <p:spPr>
          <a:xfrm>
            <a:off x="362922" y="1663642"/>
            <a:ext cx="8461048" cy="4584757"/>
          </a:xfrm>
          <a:prstGeom prst="rect">
            <a:avLst/>
          </a:prstGeom>
          <a:noFill/>
          <a:ln w="38100">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7"/>
          <p:cNvSpPr txBox="1"/>
          <p:nvPr/>
        </p:nvSpPr>
        <p:spPr>
          <a:xfrm>
            <a:off x="1209069" y="333095"/>
            <a:ext cx="6768752" cy="1200329"/>
          </a:xfrm>
          <a:prstGeom prst="rect">
            <a:avLst/>
          </a:prstGeom>
          <a:noFill/>
        </p:spPr>
        <p:txBody>
          <a:bodyPr wrap="square" rtlCol="0">
            <a:spAutoFit/>
          </a:bodyPr>
          <a:lstStyle/>
          <a:p>
            <a:r>
              <a:rPr lang="en-HK" altLang="zh-TW" sz="2400" dirty="0" smtClean="0"/>
              <a:t>      Want some challenges and think more about   </a:t>
            </a:r>
          </a:p>
          <a:p>
            <a:r>
              <a:rPr lang="en-HK" altLang="zh-TW" sz="2400" dirty="0"/>
              <a:t> </a:t>
            </a:r>
            <a:r>
              <a:rPr lang="en-HK" altLang="zh-TW" sz="2400" dirty="0" smtClean="0"/>
              <a:t>     pet-keeping around the world? </a:t>
            </a:r>
          </a:p>
          <a:p>
            <a:r>
              <a:rPr lang="en-HK" altLang="zh-TW" sz="2400" dirty="0"/>
              <a:t> </a:t>
            </a:r>
            <a:r>
              <a:rPr lang="en-HK" altLang="zh-TW" sz="2400" dirty="0" smtClean="0"/>
              <a:t>     Let’s try the </a:t>
            </a:r>
            <a:r>
              <a:rPr lang="en-HK" altLang="zh-TW" sz="2400" b="1" dirty="0"/>
              <a:t>c</a:t>
            </a:r>
            <a:r>
              <a:rPr lang="en-HK" altLang="zh-TW" sz="2400" b="1" dirty="0" smtClean="0"/>
              <a:t>hallenging task </a:t>
            </a:r>
            <a:r>
              <a:rPr lang="en-HK" altLang="zh-TW" sz="2400" dirty="0" smtClean="0"/>
              <a:t>below.  </a:t>
            </a:r>
            <a:endParaRPr lang="zh-TW" altLang="en-US" sz="2400" dirty="0"/>
          </a:p>
        </p:txBody>
      </p:sp>
      <p:sp>
        <p:nvSpPr>
          <p:cNvPr id="6" name="Slide Number Placeholder 5"/>
          <p:cNvSpPr>
            <a:spLocks noGrp="1"/>
          </p:cNvSpPr>
          <p:nvPr>
            <p:ph type="sldNum" sz="quarter" idx="12"/>
          </p:nvPr>
        </p:nvSpPr>
        <p:spPr/>
        <p:txBody>
          <a:bodyPr/>
          <a:lstStyle/>
          <a:p>
            <a:fld id="{7092CFDA-F513-4FB6-9465-BDFC127B227D}" type="slidenum">
              <a:rPr lang="en-US" altLang="en-US" sz="1400" smtClean="0"/>
              <a:pPr/>
              <a:t>18</a:t>
            </a:fld>
            <a:endParaRPr lang="en-US" altLang="en-US" sz="1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33092"/>
            <a:ext cx="1512168" cy="1079683"/>
          </a:xfrm>
          <a:prstGeom prst="rect">
            <a:avLst/>
          </a:prstGeom>
        </p:spPr>
      </p:pic>
    </p:spTree>
    <p:extLst>
      <p:ext uri="{BB962C8B-B14F-4D97-AF65-F5344CB8AC3E}">
        <p14:creationId xmlns:p14="http://schemas.microsoft.com/office/powerpoint/2010/main" val="1621937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836738"/>
            <a:ext cx="8229600" cy="4411662"/>
          </a:xfrm>
        </p:spPr>
        <p:txBody>
          <a:bodyPr/>
          <a:lstStyle/>
          <a:p>
            <a:pPr marL="0" indent="0" algn="just">
              <a:buNone/>
            </a:pPr>
            <a:r>
              <a:rPr lang="en-US" altLang="zh-HK" dirty="0" smtClean="0"/>
              <a:t>So you’ve written a speech,  </a:t>
            </a:r>
            <a:r>
              <a:rPr lang="en-US" altLang="zh-HK" dirty="0"/>
              <a:t>b</a:t>
            </a:r>
            <a:r>
              <a:rPr lang="en-US" altLang="zh-HK" dirty="0" smtClean="0"/>
              <a:t>ut the challenge doesn’t end here!</a:t>
            </a:r>
          </a:p>
          <a:p>
            <a:pPr marL="0" indent="0" algn="just">
              <a:buNone/>
            </a:pPr>
            <a:endParaRPr lang="en-US" altLang="zh-HK" dirty="0"/>
          </a:p>
          <a:p>
            <a:pPr marL="0" indent="0" algn="just">
              <a:buNone/>
            </a:pPr>
            <a:r>
              <a:rPr lang="en-US" altLang="zh-HK" dirty="0" smtClean="0"/>
              <a:t>Record your speech and upload it to any Learning Management System adopted by your class so your friends and teachers can hear it.  </a:t>
            </a:r>
          </a:p>
          <a:p>
            <a:pPr marL="0" indent="0" algn="just">
              <a:buNone/>
            </a:pPr>
            <a:endParaRPr lang="en-US" altLang="zh-HK" dirty="0"/>
          </a:p>
          <a:p>
            <a:pPr marL="0" indent="0" algn="just">
              <a:buNone/>
            </a:pPr>
            <a:r>
              <a:rPr lang="en-US" altLang="zh-HK" dirty="0" smtClean="0"/>
              <a:t>Pay extra attention to your volume, tone, pace, facial expressions and gestures! </a:t>
            </a:r>
            <a:endParaRPr lang="zh-HK" altLang="en-US" dirty="0"/>
          </a:p>
        </p:txBody>
      </p:sp>
      <p:sp>
        <p:nvSpPr>
          <p:cNvPr id="4" name="Slide Number Placeholder 3"/>
          <p:cNvSpPr>
            <a:spLocks noGrp="1"/>
          </p:cNvSpPr>
          <p:nvPr>
            <p:ph type="sldNum" sz="quarter" idx="12"/>
          </p:nvPr>
        </p:nvSpPr>
        <p:spPr/>
        <p:txBody>
          <a:bodyPr/>
          <a:lstStyle/>
          <a:p>
            <a:fld id="{7092CFDA-F513-4FB6-9465-BDFC127B227D}" type="slidenum">
              <a:rPr lang="en-US" altLang="en-US" sz="1400" smtClean="0"/>
              <a:pPr/>
              <a:t>19</a:t>
            </a:fld>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83525">
            <a:off x="181020" y="871788"/>
            <a:ext cx="1512168" cy="1079683"/>
          </a:xfrm>
          <a:prstGeom prst="rect">
            <a:avLst/>
          </a:prstGeom>
        </p:spPr>
      </p:pic>
      <p:sp>
        <p:nvSpPr>
          <p:cNvPr id="2" name="Title 1"/>
          <p:cNvSpPr>
            <a:spLocks noGrp="1"/>
          </p:cNvSpPr>
          <p:nvPr>
            <p:ph type="title"/>
          </p:nvPr>
        </p:nvSpPr>
        <p:spPr>
          <a:xfrm>
            <a:off x="1079612" y="595058"/>
            <a:ext cx="6984776" cy="646926"/>
          </a:xfrm>
        </p:spPr>
        <p:txBody>
          <a:bodyPr/>
          <a:lstStyle/>
          <a:p>
            <a:pPr algn="ctr"/>
            <a:r>
              <a:rPr lang="en-US" altLang="zh-HK" dirty="0" smtClean="0"/>
              <a:t>A public speaking challenge!</a:t>
            </a:r>
            <a:endParaRPr lang="zh-HK" altLang="en-US" dirty="0"/>
          </a:p>
        </p:txBody>
      </p:sp>
    </p:spTree>
    <p:extLst>
      <p:ext uri="{BB962C8B-B14F-4D97-AF65-F5344CB8AC3E}">
        <p14:creationId xmlns:p14="http://schemas.microsoft.com/office/powerpoint/2010/main" val="2665084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1604451"/>
              </p:ext>
            </p:extLst>
          </p:nvPr>
        </p:nvGraphicFramePr>
        <p:xfrm>
          <a:off x="323528" y="669743"/>
          <a:ext cx="7560840" cy="5473966"/>
        </p:xfrm>
        <a:graphic>
          <a:graphicData uri="http://schemas.openxmlformats.org/drawingml/2006/table">
            <a:tbl>
              <a:tblPr firstRow="1" bandRow="1">
                <a:tableStyleId>{5940675A-B579-460E-94D1-54222C63F5DA}</a:tableStyleId>
              </a:tblPr>
              <a:tblGrid>
                <a:gridCol w="1800200">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650506">
                <a:tc>
                  <a:txBody>
                    <a:bodyPr/>
                    <a:lstStyle/>
                    <a:p>
                      <a:r>
                        <a:rPr lang="en-US" altLang="zh-TW" sz="2600" dirty="0" smtClean="0">
                          <a:solidFill>
                            <a:schemeClr val="tx1"/>
                          </a:solidFill>
                          <a:latin typeface="+mn-lt"/>
                        </a:rPr>
                        <a:t>Topic:</a:t>
                      </a:r>
                      <a:endParaRPr lang="zh-TW" altLang="en-US" sz="2600" dirty="0">
                        <a:solidFill>
                          <a:schemeClr val="tx1"/>
                        </a:solidFill>
                        <a:latin typeface="+mn-lt"/>
                      </a:endParaRPr>
                    </a:p>
                  </a:txBody>
                  <a:tcPr marL="68580" marR="68580" marT="34290" marB="34290">
                    <a:solidFill>
                      <a:schemeClr val="bg1"/>
                    </a:solidFill>
                  </a:tcPr>
                </a:tc>
                <a:tc>
                  <a:txBody>
                    <a:bodyPr/>
                    <a:lstStyle/>
                    <a:p>
                      <a:r>
                        <a:rPr lang="en-US" altLang="zh-TW" sz="2600" dirty="0" smtClean="0">
                          <a:solidFill>
                            <a:schemeClr val="tx1"/>
                          </a:solidFill>
                          <a:latin typeface="+mn-lt"/>
                        </a:rPr>
                        <a:t>Pet</a:t>
                      </a:r>
                      <a:r>
                        <a:rPr lang="en-US" altLang="zh-TW" sz="2600" baseline="0" dirty="0" smtClean="0">
                          <a:solidFill>
                            <a:schemeClr val="tx1"/>
                          </a:solidFill>
                          <a:latin typeface="+mn-lt"/>
                        </a:rPr>
                        <a:t> keeping and adoption </a:t>
                      </a:r>
                      <a:endParaRPr lang="zh-TW" altLang="en-US" sz="2600" dirty="0">
                        <a:solidFill>
                          <a:schemeClr val="tx1"/>
                        </a:solidFill>
                        <a:latin typeface="+mn-lt"/>
                      </a:endParaRPr>
                    </a:p>
                  </a:txBody>
                  <a:tcPr marL="68580" marR="68580" marT="34290" marB="34290">
                    <a:solidFill>
                      <a:schemeClr val="bg1"/>
                    </a:solidFill>
                  </a:tcPr>
                </a:tc>
                <a:extLst>
                  <a:ext uri="{0D108BD9-81ED-4DB2-BD59-A6C34878D82A}">
                    <a16:rowId xmlns:a16="http://schemas.microsoft.com/office/drawing/2014/main" val="10000"/>
                  </a:ext>
                </a:extLst>
              </a:tr>
              <a:tr h="4606078">
                <a:tc>
                  <a:txBody>
                    <a:bodyPr/>
                    <a:lstStyle/>
                    <a:p>
                      <a:r>
                        <a:rPr lang="en-US" altLang="zh-TW" sz="2600" dirty="0" smtClean="0">
                          <a:solidFill>
                            <a:schemeClr val="tx1"/>
                          </a:solidFill>
                          <a:latin typeface="+mn-lt"/>
                        </a:rPr>
                        <a:t>Learning Objectives:</a:t>
                      </a:r>
                      <a:endParaRPr lang="zh-TW" altLang="en-US" sz="2600" dirty="0">
                        <a:solidFill>
                          <a:schemeClr val="tx1"/>
                        </a:solidFill>
                        <a:latin typeface="+mn-lt"/>
                      </a:endParaRPr>
                    </a:p>
                  </a:txBody>
                  <a:tcPr marL="68580" marR="68580" marT="34290" marB="34290">
                    <a:solidFill>
                      <a:schemeClr val="bg1"/>
                    </a:solidFill>
                  </a:tcPr>
                </a:tc>
                <a:tc>
                  <a:txBody>
                    <a:bodyPr/>
                    <a:lstStyle/>
                    <a:p>
                      <a:pPr marL="457200" lvl="0" indent="-457200" algn="just">
                        <a:buFont typeface="Wingdings" panose="05000000000000000000" pitchFamily="2" charset="2"/>
                        <a:buChar char="Ø"/>
                      </a:pPr>
                      <a:r>
                        <a:rPr lang="en-GB" altLang="zh-TW" sz="2600" kern="1200" dirty="0" smtClean="0">
                          <a:solidFill>
                            <a:schemeClr val="tx1"/>
                          </a:solidFill>
                          <a:effectLst/>
                          <a:latin typeface="+mn-lt"/>
                          <a:ea typeface="+mn-ea"/>
                          <a:cs typeface="+mn-cs"/>
                        </a:rPr>
                        <a:t>To understand</a:t>
                      </a:r>
                      <a:r>
                        <a:rPr lang="en-GB" altLang="zh-TW" sz="2600" kern="1200" baseline="0" dirty="0" smtClean="0">
                          <a:solidFill>
                            <a:schemeClr val="tx1"/>
                          </a:solidFill>
                          <a:effectLst/>
                          <a:latin typeface="+mn-lt"/>
                          <a:ea typeface="+mn-ea"/>
                          <a:cs typeface="+mn-cs"/>
                        </a:rPr>
                        <a:t> the current situation of animal abandonment and adoption in Hong Kong;</a:t>
                      </a:r>
                      <a:endParaRPr lang="en-GB" altLang="zh-TW" sz="2600" kern="1200" dirty="0" smtClean="0">
                        <a:solidFill>
                          <a:schemeClr val="tx1"/>
                        </a:solidFill>
                        <a:effectLst/>
                        <a:latin typeface="+mn-lt"/>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altLang="zh-TW" sz="2600" kern="1200" dirty="0" smtClean="0">
                          <a:solidFill>
                            <a:schemeClr val="tx1"/>
                          </a:solidFill>
                          <a:effectLst/>
                          <a:latin typeface="+mn-lt"/>
                          <a:ea typeface="+mn-ea"/>
                          <a:cs typeface="+mn-cs"/>
                        </a:rPr>
                        <a:t>To</a:t>
                      </a:r>
                      <a:r>
                        <a:rPr lang="en-GB" altLang="zh-TW" sz="2600" kern="1200" baseline="0" dirty="0" smtClean="0">
                          <a:solidFill>
                            <a:schemeClr val="tx1"/>
                          </a:solidFill>
                          <a:effectLst/>
                          <a:latin typeface="+mn-lt"/>
                          <a:ea typeface="+mn-ea"/>
                          <a:cs typeface="+mn-cs"/>
                        </a:rPr>
                        <a:t> nurture positive attitudes and values of responsibility, empathy and care for pets</a:t>
                      </a:r>
                      <a:r>
                        <a:rPr lang="en-GB" altLang="zh-TW" sz="2600" kern="1200" dirty="0" smtClean="0">
                          <a:solidFill>
                            <a:schemeClr val="tx1"/>
                          </a:solidFill>
                          <a:effectLst/>
                          <a:latin typeface="+mn-lt"/>
                          <a:ea typeface="+mn-ea"/>
                          <a:cs typeface="+mn-cs"/>
                        </a:rPr>
                        <a:t>;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altLang="zh-TW" sz="2600" kern="1200" dirty="0" smtClean="0">
                          <a:solidFill>
                            <a:schemeClr val="tx1"/>
                          </a:solidFill>
                          <a:effectLst/>
                          <a:latin typeface="+mn-lt"/>
                          <a:ea typeface="+mn-ea"/>
                          <a:cs typeface="+mn-cs"/>
                        </a:rPr>
                        <a:t>To learn the features of a speech; </a:t>
                      </a:r>
                    </a:p>
                    <a:p>
                      <a:pPr marL="457200" lvl="0" indent="-457200" algn="just">
                        <a:buFont typeface="Wingdings" panose="05000000000000000000" pitchFamily="2" charset="2"/>
                        <a:buChar char="Ø"/>
                      </a:pPr>
                      <a:r>
                        <a:rPr lang="en-GB" altLang="zh-TW" sz="2600" kern="1200" dirty="0" smtClean="0">
                          <a:solidFill>
                            <a:schemeClr val="tx1"/>
                          </a:solidFill>
                          <a:effectLst/>
                          <a:latin typeface="+mn-lt"/>
                          <a:ea typeface="+mn-ea"/>
                          <a:cs typeface="+mn-cs"/>
                        </a:rPr>
                        <a:t>To enhance high-order thinking skills and creativity through</a:t>
                      </a:r>
                      <a:r>
                        <a:rPr lang="en-GB" altLang="zh-TW" sz="2600" kern="1200" baseline="0" dirty="0" smtClean="0">
                          <a:solidFill>
                            <a:schemeClr val="tx1"/>
                          </a:solidFill>
                          <a:effectLst/>
                          <a:latin typeface="+mn-lt"/>
                          <a:ea typeface="+mn-ea"/>
                          <a:cs typeface="+mn-cs"/>
                        </a:rPr>
                        <a:t> a public speaking activity</a:t>
                      </a:r>
                      <a:r>
                        <a:rPr lang="en-GB" altLang="zh-TW" sz="2600" kern="1200" dirty="0" smtClean="0">
                          <a:solidFill>
                            <a:schemeClr val="tx1"/>
                          </a:solidFill>
                          <a:effectLst/>
                          <a:latin typeface="+mn-lt"/>
                          <a:ea typeface="+mn-ea"/>
                          <a:cs typeface="+mn-cs"/>
                        </a:rPr>
                        <a:t>; and</a:t>
                      </a:r>
                    </a:p>
                    <a:p>
                      <a:pPr marL="457200" lvl="0" indent="-457200" algn="just">
                        <a:buFont typeface="Wingdings" panose="05000000000000000000" pitchFamily="2" charset="2"/>
                        <a:buChar char="Ø"/>
                      </a:pPr>
                      <a:r>
                        <a:rPr lang="en-GB" altLang="zh-TW" sz="2600" kern="1200" dirty="0" smtClean="0">
                          <a:solidFill>
                            <a:schemeClr val="tx1"/>
                          </a:solidFill>
                          <a:effectLst/>
                          <a:latin typeface="+mn-lt"/>
                          <a:ea typeface="+mn-ea"/>
                          <a:cs typeface="+mn-cs"/>
                        </a:rPr>
                        <a:t>To develop reading,</a:t>
                      </a:r>
                      <a:r>
                        <a:rPr lang="en-GB" altLang="zh-TW" sz="2600" kern="1200" baseline="0" dirty="0" smtClean="0">
                          <a:solidFill>
                            <a:schemeClr val="tx1"/>
                          </a:solidFill>
                          <a:effectLst/>
                          <a:latin typeface="+mn-lt"/>
                          <a:ea typeface="+mn-ea"/>
                          <a:cs typeface="+mn-cs"/>
                        </a:rPr>
                        <a:t> </a:t>
                      </a:r>
                      <a:r>
                        <a:rPr lang="en-GB" altLang="zh-TW" sz="2600" kern="1200" dirty="0" smtClean="0">
                          <a:solidFill>
                            <a:schemeClr val="tx1"/>
                          </a:solidFill>
                          <a:effectLst/>
                          <a:latin typeface="+mn-lt"/>
                          <a:ea typeface="+mn-ea"/>
                          <a:cs typeface="+mn-cs"/>
                        </a:rPr>
                        <a:t>writing and speaking skills.</a:t>
                      </a:r>
                    </a:p>
                  </a:txBody>
                  <a:tcPr marL="68580" marR="68580" marT="34290" marB="34290">
                    <a:solidFill>
                      <a:schemeClr val="bg1"/>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7092CFDA-F513-4FB6-9465-BDFC127B227D}" type="slidenum">
              <a:rPr lang="en-US" altLang="en-US" sz="1400" smtClean="0"/>
              <a:pPr/>
              <a:t>2</a:t>
            </a:fld>
            <a:endParaRPr lang="en-US" altLang="en-US" sz="1400" dirty="0"/>
          </a:p>
        </p:txBody>
      </p:sp>
    </p:spTree>
    <p:extLst>
      <p:ext uri="{BB962C8B-B14F-4D97-AF65-F5344CB8AC3E}">
        <p14:creationId xmlns:p14="http://schemas.microsoft.com/office/powerpoint/2010/main" val="2102377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5132" y="159151"/>
            <a:ext cx="7543800" cy="506732"/>
          </a:xfrm>
        </p:spPr>
        <p:txBody>
          <a:bodyPr>
            <a:noAutofit/>
          </a:bodyPr>
          <a:lstStyle/>
          <a:p>
            <a:r>
              <a:rPr lang="en-HK" altLang="zh-TW" sz="3200" b="1" u="sng" dirty="0" smtClean="0">
                <a:solidFill>
                  <a:schemeClr val="tx1"/>
                </a:solidFill>
                <a:latin typeface="+mn-lt"/>
              </a:rPr>
              <a:t>Part 5: Self-evaluation</a:t>
            </a:r>
            <a:endParaRPr lang="zh-TW" altLang="en-US" sz="3200" b="1" u="sng" dirty="0">
              <a:solidFill>
                <a:schemeClr val="tx1"/>
              </a:solidFill>
              <a:latin typeface="+mn-lt"/>
            </a:endParaRPr>
          </a:p>
        </p:txBody>
      </p:sp>
      <p:sp>
        <p:nvSpPr>
          <p:cNvPr id="3" name="內容版面配置區 2"/>
          <p:cNvSpPr>
            <a:spLocks noGrp="1"/>
          </p:cNvSpPr>
          <p:nvPr>
            <p:ph idx="1"/>
          </p:nvPr>
        </p:nvSpPr>
        <p:spPr>
          <a:xfrm>
            <a:off x="345132" y="564330"/>
            <a:ext cx="7683253" cy="1512168"/>
          </a:xfrm>
          <a:noFill/>
        </p:spPr>
        <p:txBody>
          <a:bodyPr>
            <a:normAutofit/>
          </a:bodyPr>
          <a:lstStyle/>
          <a:p>
            <a:r>
              <a:rPr lang="en-HK" altLang="zh-TW" sz="2400" dirty="0" smtClean="0">
                <a:solidFill>
                  <a:schemeClr val="tx1"/>
                </a:solidFill>
              </a:rPr>
              <a:t>Use the self-evaluation checklist (Worksheet </a:t>
            </a:r>
            <a:r>
              <a:rPr lang="en-HK" altLang="zh-TW" sz="2400" dirty="0"/>
              <a:t>C</a:t>
            </a:r>
            <a:r>
              <a:rPr lang="en-HK" altLang="zh-TW" sz="2400" dirty="0" smtClean="0">
                <a:solidFill>
                  <a:schemeClr val="tx1"/>
                </a:solidFill>
              </a:rPr>
              <a:t>) to evaluate your speech.</a:t>
            </a:r>
          </a:p>
          <a:p>
            <a:r>
              <a:rPr lang="en-HK" altLang="zh-TW" sz="2400" dirty="0" smtClean="0"/>
              <a:t>Make changes to your speech if necessary</a:t>
            </a:r>
            <a:r>
              <a:rPr lang="en-HK" altLang="zh-TW" sz="2400" dirty="0" smtClean="0">
                <a:solidFill>
                  <a:schemeClr val="tx1"/>
                </a:solidFill>
              </a:rPr>
              <a:t>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63"/>
          <a:stretch/>
        </p:blipFill>
        <p:spPr>
          <a:xfrm>
            <a:off x="969801" y="1844825"/>
            <a:ext cx="6433914" cy="5013176"/>
          </a:xfrm>
          <a:prstGeom prst="rect">
            <a:avLst/>
          </a:prstGeom>
        </p:spPr>
      </p:pic>
      <p:sp>
        <p:nvSpPr>
          <p:cNvPr id="6" name="Slide Number Placeholder 5"/>
          <p:cNvSpPr>
            <a:spLocks noGrp="1"/>
          </p:cNvSpPr>
          <p:nvPr>
            <p:ph type="sldNum" sz="quarter" idx="12"/>
          </p:nvPr>
        </p:nvSpPr>
        <p:spPr/>
        <p:txBody>
          <a:bodyPr/>
          <a:lstStyle/>
          <a:p>
            <a:fld id="{7092CFDA-F513-4FB6-9465-BDFC127B227D}" type="slidenum">
              <a:rPr lang="en-US" altLang="en-US" sz="1400" smtClean="0"/>
              <a:pPr/>
              <a:t>20</a:t>
            </a:fld>
            <a:endParaRPr lang="en-US" altLang="en-US" sz="1400" dirty="0"/>
          </a:p>
        </p:txBody>
      </p:sp>
    </p:spTree>
    <p:extLst>
      <p:ext uri="{BB962C8B-B14F-4D97-AF65-F5344CB8AC3E}">
        <p14:creationId xmlns:p14="http://schemas.microsoft.com/office/powerpoint/2010/main" val="991467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611560" y="1484784"/>
            <a:ext cx="8138840" cy="4651494"/>
          </a:xfrm>
          <a:solidFill>
            <a:schemeClr val="bg1"/>
          </a:solidFill>
        </p:spPr>
        <p:txBody>
          <a:bodyPr>
            <a:normAutofit/>
          </a:bodyPr>
          <a:lstStyle/>
          <a:p>
            <a:pPr marL="0" indent="0">
              <a:buNone/>
            </a:pPr>
            <a:r>
              <a:rPr lang="en-US" altLang="zh-HK" sz="2400" dirty="0" smtClean="0">
                <a:solidFill>
                  <a:schemeClr val="tx1"/>
                </a:solidFill>
              </a:rPr>
              <a:t>Visit the following dictionary web sites (in alphabetical order)  to learn more about the pronunciation, definition and usage of words:</a:t>
            </a:r>
          </a:p>
          <a:p>
            <a:pPr marL="0" indent="0">
              <a:buNone/>
            </a:pPr>
            <a:endParaRPr lang="en-US" altLang="zh-HK" sz="2400" dirty="0" smtClean="0">
              <a:solidFill>
                <a:schemeClr val="tx1"/>
              </a:solidFill>
            </a:endParaRPr>
          </a:p>
          <a:p>
            <a:pPr marL="0" indent="0">
              <a:buNone/>
            </a:pPr>
            <a:r>
              <a:rPr lang="en-US" altLang="zh-HK" sz="2400" dirty="0" smtClean="0">
                <a:solidFill>
                  <a:schemeClr val="tx1"/>
                </a:solidFill>
              </a:rPr>
              <a:t>1. Cambridge Dictionary </a:t>
            </a:r>
          </a:p>
          <a:p>
            <a:pPr marL="0" indent="0">
              <a:buNone/>
            </a:pPr>
            <a:r>
              <a:rPr lang="en-US" altLang="zh-HK" sz="2400" dirty="0">
                <a:solidFill>
                  <a:schemeClr val="tx1"/>
                </a:solidFill>
              </a:rPr>
              <a:t>    </a:t>
            </a:r>
            <a:r>
              <a:rPr lang="en-US" altLang="zh-HK" sz="2400" dirty="0" smtClean="0">
                <a:solidFill>
                  <a:schemeClr val="tx1"/>
                </a:solidFill>
                <a:hlinkClick r:id="rId2"/>
              </a:rPr>
              <a:t>https</a:t>
            </a:r>
            <a:r>
              <a:rPr lang="en-US" altLang="zh-HK" sz="2400" dirty="0">
                <a:solidFill>
                  <a:schemeClr val="tx1"/>
                </a:solidFill>
                <a:hlinkClick r:id="rId2"/>
              </a:rPr>
              <a:t>://dictionary.cambridge.org</a:t>
            </a:r>
            <a:r>
              <a:rPr lang="en-US" altLang="zh-HK" sz="2400" dirty="0" smtClean="0">
                <a:solidFill>
                  <a:schemeClr val="tx1"/>
                </a:solidFill>
                <a:hlinkClick r:id="rId2"/>
              </a:rPr>
              <a:t>/</a:t>
            </a:r>
            <a:r>
              <a:rPr lang="en-US" altLang="zh-HK" sz="2400" dirty="0" smtClean="0">
                <a:solidFill>
                  <a:schemeClr val="tx1"/>
                </a:solidFill>
              </a:rPr>
              <a:t> </a:t>
            </a:r>
          </a:p>
          <a:p>
            <a:pPr marL="0" indent="0">
              <a:buNone/>
            </a:pPr>
            <a:endParaRPr lang="en-US" altLang="zh-HK" sz="2400" dirty="0">
              <a:solidFill>
                <a:schemeClr val="tx1"/>
              </a:solidFill>
            </a:endParaRPr>
          </a:p>
          <a:p>
            <a:pPr marL="0" indent="0">
              <a:buNone/>
            </a:pPr>
            <a:r>
              <a:rPr lang="en-US" altLang="zh-HK" sz="2400" dirty="0" smtClean="0">
                <a:solidFill>
                  <a:schemeClr val="tx1"/>
                </a:solidFill>
              </a:rPr>
              <a:t>2. Oxford Learner’s Dictionaries </a:t>
            </a:r>
          </a:p>
          <a:p>
            <a:pPr marL="0" indent="0">
              <a:buNone/>
            </a:pPr>
            <a:r>
              <a:rPr lang="en-US" altLang="zh-HK" sz="2400" dirty="0">
                <a:solidFill>
                  <a:schemeClr val="tx1"/>
                </a:solidFill>
              </a:rPr>
              <a:t>    </a:t>
            </a:r>
            <a:r>
              <a:rPr lang="en-US" altLang="zh-HK" sz="2400" dirty="0" smtClean="0">
                <a:solidFill>
                  <a:schemeClr val="tx1"/>
                </a:solidFill>
                <a:hlinkClick r:id="rId3"/>
              </a:rPr>
              <a:t>https</a:t>
            </a:r>
            <a:r>
              <a:rPr lang="en-US" altLang="zh-HK" sz="2400" dirty="0">
                <a:solidFill>
                  <a:schemeClr val="tx1"/>
                </a:solidFill>
                <a:hlinkClick r:id="rId3"/>
              </a:rPr>
              <a:t>://www.oxfordlearnersdictionaries.com</a:t>
            </a:r>
            <a:r>
              <a:rPr lang="en-US" altLang="zh-HK" sz="2400" dirty="0" smtClean="0">
                <a:solidFill>
                  <a:schemeClr val="tx1"/>
                </a:solidFill>
                <a:hlinkClick r:id="rId3"/>
              </a:rPr>
              <a:t>/</a:t>
            </a:r>
            <a:r>
              <a:rPr lang="en-US" altLang="zh-HK" sz="2400" dirty="0" smtClean="0">
                <a:solidFill>
                  <a:schemeClr val="tx1"/>
                </a:solidFill>
              </a:rPr>
              <a:t> </a:t>
            </a:r>
          </a:p>
          <a:p>
            <a:pPr marL="0" indent="0">
              <a:buNone/>
            </a:pPr>
            <a:endParaRPr lang="en-US" altLang="zh-HK" sz="2400" dirty="0">
              <a:solidFill>
                <a:schemeClr val="tx1"/>
              </a:solidFill>
            </a:endParaRPr>
          </a:p>
        </p:txBody>
      </p:sp>
      <p:sp>
        <p:nvSpPr>
          <p:cNvPr id="3" name="矩形 2"/>
          <p:cNvSpPr/>
          <p:nvPr/>
        </p:nvSpPr>
        <p:spPr>
          <a:xfrm>
            <a:off x="2123728" y="505393"/>
            <a:ext cx="4668672" cy="923330"/>
          </a:xfrm>
          <a:prstGeom prst="rect">
            <a:avLst/>
          </a:prstGeom>
          <a:noFill/>
        </p:spPr>
        <p:txBody>
          <a:bodyPr wrap="square" lIns="91440" tIns="45720" rIns="91440" bIns="45720">
            <a:spAutoFit/>
          </a:bodyPr>
          <a:lstStyle/>
          <a:p>
            <a:pPr algn="ctr"/>
            <a:r>
              <a:rPr lang="en-US" altLang="zh-TW" sz="5400" b="1" cap="none" spc="0" dirty="0" smtClean="0">
                <a:ln w="22225">
                  <a:solidFill>
                    <a:schemeClr val="tx2">
                      <a:lumMod val="75000"/>
                    </a:schemeClr>
                  </a:solidFill>
                  <a:prstDash val="solid"/>
                </a:ln>
                <a:solidFill>
                  <a:schemeClr val="tx2">
                    <a:lumMod val="60000"/>
                    <a:lumOff val="40000"/>
                  </a:schemeClr>
                </a:solidFill>
                <a:effectLst/>
              </a:rPr>
              <a:t>WORD WHIZ</a:t>
            </a:r>
            <a:endParaRPr lang="zh-TW" altLang="en-US" sz="5400" b="1" cap="none" spc="0" dirty="0">
              <a:ln w="22225">
                <a:solidFill>
                  <a:schemeClr val="tx2">
                    <a:lumMod val="75000"/>
                  </a:schemeClr>
                </a:solidFill>
                <a:prstDash val="solid"/>
              </a:ln>
              <a:solidFill>
                <a:schemeClr val="tx2">
                  <a:lumMod val="60000"/>
                  <a:lumOff val="40000"/>
                </a:schemeClr>
              </a:solidFill>
              <a:effectLst/>
            </a:endParaRPr>
          </a:p>
        </p:txBody>
      </p:sp>
      <p:sp>
        <p:nvSpPr>
          <p:cNvPr id="2" name="Slide Number Placeholder 1"/>
          <p:cNvSpPr>
            <a:spLocks noGrp="1"/>
          </p:cNvSpPr>
          <p:nvPr>
            <p:ph type="sldNum" sz="quarter" idx="12"/>
          </p:nvPr>
        </p:nvSpPr>
        <p:spPr/>
        <p:txBody>
          <a:bodyPr/>
          <a:lstStyle/>
          <a:p>
            <a:fld id="{7092CFDA-F513-4FB6-9465-BDFC127B227D}" type="slidenum">
              <a:rPr lang="en-US" altLang="en-US" sz="1400" smtClean="0"/>
              <a:pPr/>
              <a:t>21</a:t>
            </a:fld>
            <a:endParaRPr lang="en-US" altLang="en-US" sz="1400" dirty="0"/>
          </a:p>
        </p:txBody>
      </p:sp>
    </p:spTree>
    <p:extLst>
      <p:ext uri="{BB962C8B-B14F-4D97-AF65-F5344CB8AC3E}">
        <p14:creationId xmlns:p14="http://schemas.microsoft.com/office/powerpoint/2010/main" val="159529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p:cNvSpPr txBox="1">
            <a:spLocks/>
          </p:cNvSpPr>
          <p:nvPr/>
        </p:nvSpPr>
        <p:spPr>
          <a:xfrm>
            <a:off x="363926" y="1049687"/>
            <a:ext cx="8401251" cy="4023360"/>
          </a:xfrm>
          <a:prstGeom prst="rect">
            <a:avLst/>
          </a:prstGeom>
        </p:spPr>
        <p:txBody>
          <a:bodyPr>
            <a:normAutofit/>
          </a:bodyPr>
          <a:lstStyle/>
          <a:p>
            <a:pPr marL="273050" marR="0" lvl="0" indent="-273050" algn="just" defTabSz="914400" rtl="0" eaLnBrk="1" fontAlgn="auto" latinLnBrk="0" hangingPunct="0">
              <a:lnSpc>
                <a:spcPct val="90000"/>
              </a:lnSpc>
              <a:spcBef>
                <a:spcPts val="1200"/>
              </a:spcBef>
              <a:spcAft>
                <a:spcPts val="200"/>
              </a:spcAft>
              <a:buClr>
                <a:schemeClr val="accent1"/>
              </a:buClr>
              <a:buSzPct val="100000"/>
              <a:tabLst/>
              <a:defRPr/>
            </a:pPr>
            <a:endParaRPr lang="en-US" altLang="zh-TW" sz="2200" dirty="0" smtClean="0">
              <a:latin typeface="微軟正黑體" pitchFamily="34" charset="-120"/>
              <a:ea typeface="微軟正黑體" pitchFamily="34" charset="-120"/>
            </a:endParaRPr>
          </a:p>
          <a:p>
            <a:pPr algn="just" defTabSz="914400" hangingPunct="0">
              <a:lnSpc>
                <a:spcPct val="90000"/>
              </a:lnSpc>
              <a:spcBef>
                <a:spcPts val="1200"/>
              </a:spcBef>
              <a:spcAft>
                <a:spcPts val="200"/>
              </a:spcAft>
              <a:buClr>
                <a:schemeClr val="accent1"/>
              </a:buClr>
              <a:buSzPct val="100000"/>
              <a:defRPr/>
            </a:pPr>
            <a:r>
              <a:rPr kumimoji="0" lang="en-US" altLang="zh-TW" sz="2800" b="0" i="0" u="none" strike="noStrike" kern="1200" cap="none" spc="0" normalizeH="0" baseline="0" noProof="0" dirty="0" smtClean="0">
                <a:ln>
                  <a:noFill/>
                </a:ln>
                <a:effectLst/>
                <a:uLnTx/>
                <a:uFillTx/>
                <a:latin typeface="微軟正黑體" pitchFamily="34" charset="-120"/>
                <a:ea typeface="微軟正黑體" pitchFamily="34" charset="-120"/>
              </a:rPr>
              <a:t>   </a:t>
            </a:r>
            <a:endParaRPr kumimoji="0" lang="zh-TW" altLang="en-US" sz="2800" b="0" i="0" u="none" strike="noStrike" kern="1200" cap="none" spc="0" normalizeH="0" baseline="0" noProof="0" dirty="0">
              <a:ln>
                <a:noFill/>
              </a:ln>
              <a:effectLst/>
              <a:uLnTx/>
              <a:uFillTx/>
              <a:latin typeface="微軟正黑體" pitchFamily="34" charset="-120"/>
              <a:ea typeface="微軟正黑體" pitchFamily="34" charset="-120"/>
            </a:endParaRPr>
          </a:p>
        </p:txBody>
      </p:sp>
      <p:sp>
        <p:nvSpPr>
          <p:cNvPr id="9" name="Content Placeholder 2"/>
          <p:cNvSpPr txBox="1">
            <a:spLocks/>
          </p:cNvSpPr>
          <p:nvPr/>
        </p:nvSpPr>
        <p:spPr>
          <a:xfrm>
            <a:off x="363926" y="180943"/>
            <a:ext cx="7883548" cy="1061263"/>
          </a:xfrm>
          <a:prstGeom prst="rect">
            <a:avLst/>
          </a:prstGeom>
          <a:noFill/>
        </p:spPr>
        <p:txBody>
          <a:bodyPr>
            <a:normAutofit/>
          </a:bodyPr>
          <a:lstStyle/>
          <a:p>
            <a:pPr algn="ctr"/>
            <a:r>
              <a:rPr lang="en-US" altLang="zh-HK" sz="4000" b="1" u="sng" dirty="0" smtClean="0"/>
              <a:t>Reading Beyond Boundaries </a:t>
            </a: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en-US" altLang="zh-HK" sz="3200" b="0" i="0" u="none" strike="noStrike" kern="1200" cap="none" spc="0" normalizeH="0" baseline="0" noProof="0" dirty="0" smtClean="0">
              <a:ln>
                <a:noFill/>
              </a:ln>
              <a:solidFill>
                <a:schemeClr val="tx1">
                  <a:lumMod val="75000"/>
                  <a:lumOff val="25000"/>
                </a:schemeClr>
              </a:solidFill>
              <a:effectLst/>
              <a:uLnTx/>
              <a:uFillTx/>
              <a:latin typeface="微軟正黑體" panose="020B0604030504040204" pitchFamily="34" charset="-120"/>
              <a:ea typeface="微軟正黑體" panose="020B0604030504040204" pitchFamily="34" charset="-120"/>
              <a:cs typeface="+mn-cs"/>
            </a:endParaRP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en-US" altLang="zh-HK" sz="3200" b="0" i="0" u="none" strike="noStrike" kern="1200" cap="none" spc="0" normalizeH="0" baseline="0" noProof="0" dirty="0" smtClean="0">
              <a:ln>
                <a:noFill/>
              </a:ln>
              <a:solidFill>
                <a:schemeClr val="tx1">
                  <a:lumMod val="75000"/>
                  <a:lumOff val="25000"/>
                </a:schemeClr>
              </a:solidFill>
              <a:effectLst/>
              <a:uLnTx/>
              <a:uFillTx/>
              <a:latin typeface="微軟正黑體" panose="020B0604030504040204" pitchFamily="34" charset="-120"/>
              <a:ea typeface="微軟正黑體" panose="020B0604030504040204" pitchFamily="34" charset="-120"/>
              <a:cs typeface="+mn-cs"/>
            </a:endParaRP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en-US" altLang="zh-HK" sz="3200" b="0" i="0" u="none" strike="noStrike" kern="1200" cap="none" spc="0" normalizeH="0" baseline="0" noProof="0" dirty="0" smtClean="0">
              <a:ln>
                <a:noFill/>
              </a:ln>
              <a:solidFill>
                <a:schemeClr val="tx1">
                  <a:lumMod val="75000"/>
                  <a:lumOff val="25000"/>
                </a:schemeClr>
              </a:solidFill>
              <a:effectLst/>
              <a:uLnTx/>
              <a:uFillTx/>
              <a:latin typeface="微軟正黑體" panose="020B0604030504040204" pitchFamily="34" charset="-120"/>
              <a:ea typeface="微軟正黑體" panose="020B0604030504040204" pitchFamily="34" charset="-120"/>
              <a:cs typeface="+mn-cs"/>
            </a:endParaRP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en-HK" altLang="zh-HK" sz="3200" b="0" i="0" u="none" strike="noStrike" kern="1200" cap="none" spc="0" normalizeH="0" baseline="0" noProof="0" dirty="0" smtClean="0">
              <a:ln>
                <a:noFill/>
              </a:ln>
              <a:solidFill>
                <a:schemeClr val="tx1">
                  <a:lumMod val="75000"/>
                  <a:lumOff val="25000"/>
                </a:schemeClr>
              </a:solidFill>
              <a:effectLst/>
              <a:uLnTx/>
              <a:uFillTx/>
              <a:latin typeface="微軟正黑體" panose="020B0604030504040204" pitchFamily="34" charset="-120"/>
              <a:ea typeface="微軟正黑體" panose="020B0604030504040204" pitchFamily="34" charset="-120"/>
              <a:cs typeface="+mn-cs"/>
            </a:endParaRP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lang="en-HK" altLang="zh-HK" sz="32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en-HK" altLang="zh-HK" sz="3200" b="0" i="0" u="none" strike="noStrike" kern="1200" cap="none" spc="0" normalizeH="0" baseline="0" noProof="0" dirty="0" smtClean="0">
              <a:ln>
                <a:noFill/>
              </a:ln>
              <a:solidFill>
                <a:schemeClr val="tx1">
                  <a:lumMod val="75000"/>
                  <a:lumOff val="25000"/>
                </a:schemeClr>
              </a:solidFill>
              <a:effectLst/>
              <a:uLnTx/>
              <a:uFillTx/>
              <a:latin typeface="微軟正黑體" panose="020B0604030504040204" pitchFamily="34" charset="-120"/>
              <a:ea typeface="微軟正黑體" panose="020B0604030504040204" pitchFamily="34" charset="-120"/>
              <a:cs typeface="+mn-cs"/>
            </a:endParaRP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en-US" altLang="zh-HK" sz="3200" b="0" i="0" u="none" strike="noStrike" kern="1200" cap="none" spc="0" normalizeH="0" baseline="0" noProof="0" dirty="0" smtClean="0">
              <a:ln>
                <a:noFill/>
              </a:ln>
              <a:solidFill>
                <a:schemeClr val="tx1">
                  <a:lumMod val="75000"/>
                  <a:lumOff val="25000"/>
                </a:schemeClr>
              </a:solidFill>
              <a:effectLst/>
              <a:uLnTx/>
              <a:uFillTx/>
              <a:latin typeface="微軟正黑體" panose="020B0604030504040204" pitchFamily="34" charset="-120"/>
              <a:ea typeface="微軟正黑體" panose="020B0604030504040204" pitchFamily="34" charset="-120"/>
              <a:cs typeface="+mn-cs"/>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315" y="995317"/>
            <a:ext cx="5602405" cy="4041906"/>
          </a:xfrm>
          <a:prstGeom prst="rect">
            <a:avLst/>
          </a:prstGeom>
        </p:spPr>
      </p:pic>
      <p:pic>
        <p:nvPicPr>
          <p:cNvPr id="4" name="圖片 3"/>
          <p:cNvPicPr>
            <a:picLocks noChangeAspect="1"/>
          </p:cNvPicPr>
          <p:nvPr/>
        </p:nvPicPr>
        <p:blipFill rotWithShape="1">
          <a:blip r:embed="rId4" cstate="print">
            <a:extLst>
              <a:ext uri="{28A0092B-C50C-407E-A947-70E740481C1C}">
                <a14:useLocalDpi xmlns:a14="http://schemas.microsoft.com/office/drawing/2010/main" val="0"/>
              </a:ext>
            </a:extLst>
          </a:blip>
          <a:srcRect b="8646"/>
          <a:stretch/>
        </p:blipFill>
        <p:spPr>
          <a:xfrm>
            <a:off x="93687" y="4322920"/>
            <a:ext cx="5633211" cy="1952903"/>
          </a:xfrm>
          <a:prstGeom prst="rect">
            <a:avLst/>
          </a:prstGeom>
        </p:spPr>
      </p:pic>
      <p:sp>
        <p:nvSpPr>
          <p:cNvPr id="10" name="文字方塊 9"/>
          <p:cNvSpPr txBox="1"/>
          <p:nvPr/>
        </p:nvSpPr>
        <p:spPr>
          <a:xfrm>
            <a:off x="5869891" y="1772164"/>
            <a:ext cx="3276449" cy="3416320"/>
          </a:xfrm>
          <a:prstGeom prst="rect">
            <a:avLst/>
          </a:prstGeom>
          <a:noFill/>
        </p:spPr>
        <p:txBody>
          <a:bodyPr wrap="square" rtlCol="0">
            <a:spAutoFit/>
          </a:bodyPr>
          <a:lstStyle/>
          <a:p>
            <a:r>
              <a:rPr lang="en-HK" altLang="zh-TW" sz="2400" dirty="0" smtClean="0"/>
              <a:t>To gain some new knowledge from online encyclopaedia or to immerse yourself in the magical world of fiction, make good use of the electronic resources offered by the Hong Kong Public Libraries! </a:t>
            </a:r>
            <a:endParaRPr lang="zh-TW" altLang="en-US" sz="2400" dirty="0"/>
          </a:p>
        </p:txBody>
      </p:sp>
      <p:sp>
        <p:nvSpPr>
          <p:cNvPr id="5" name="TextBox 4"/>
          <p:cNvSpPr txBox="1"/>
          <p:nvPr/>
        </p:nvSpPr>
        <p:spPr>
          <a:xfrm>
            <a:off x="203315" y="6317387"/>
            <a:ext cx="8044159" cy="430887"/>
          </a:xfrm>
          <a:prstGeom prst="rect">
            <a:avLst/>
          </a:prstGeom>
          <a:noFill/>
        </p:spPr>
        <p:txBody>
          <a:bodyPr wrap="square" rtlCol="0">
            <a:spAutoFit/>
          </a:bodyPr>
          <a:lstStyle/>
          <a:p>
            <a:pPr algn="ctr"/>
            <a:r>
              <a:rPr lang="en-US" altLang="zh-HK" sz="2200" dirty="0" smtClean="0">
                <a:latin typeface="+mn-lt"/>
              </a:rPr>
              <a:t>Link: </a:t>
            </a:r>
            <a:r>
              <a:rPr lang="en-US" altLang="zh-HK" sz="2200" dirty="0" smtClean="0">
                <a:latin typeface="+mn-lt"/>
                <a:hlinkClick r:id="rId5"/>
              </a:rPr>
              <a:t>https://hkpl.overdrive.com</a:t>
            </a:r>
            <a:r>
              <a:rPr lang="en-US" altLang="zh-HK" sz="2200" dirty="0" smtClean="0">
                <a:latin typeface="+mn-lt"/>
              </a:rPr>
              <a:t> </a:t>
            </a:r>
            <a:endParaRPr lang="zh-HK" altLang="en-US" sz="2200" dirty="0">
              <a:latin typeface="+mn-lt"/>
            </a:endParaRPr>
          </a:p>
        </p:txBody>
      </p:sp>
      <p:sp>
        <p:nvSpPr>
          <p:cNvPr id="6" name="Slide Number Placeholder 5"/>
          <p:cNvSpPr>
            <a:spLocks noGrp="1"/>
          </p:cNvSpPr>
          <p:nvPr>
            <p:ph type="sldNum" sz="quarter" idx="12"/>
          </p:nvPr>
        </p:nvSpPr>
        <p:spPr/>
        <p:txBody>
          <a:bodyPr/>
          <a:lstStyle/>
          <a:p>
            <a:fld id="{D2F26061-7351-45E1-BD7E-681A768E2C4B}" type="slidenum">
              <a:rPr lang="en-US" altLang="en-US" sz="1400" smtClean="0"/>
              <a:pPr/>
              <a:t>22</a:t>
            </a:fld>
            <a:endParaRPr lang="en-US" altLang="en-US" sz="1400" dirty="0"/>
          </a:p>
        </p:txBody>
      </p:sp>
    </p:spTree>
    <p:extLst>
      <p:ext uri="{BB962C8B-B14F-4D97-AF65-F5344CB8AC3E}">
        <p14:creationId xmlns:p14="http://schemas.microsoft.com/office/powerpoint/2010/main" val="3238390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F26061-7351-45E1-BD7E-681A768E2C4B}" type="slidenum">
              <a:rPr lang="en-US" altLang="en-US" sz="1400" smtClean="0"/>
              <a:pPr/>
              <a:t>23</a:t>
            </a:fld>
            <a:endParaRPr lang="en-US" alt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940" y="2431152"/>
            <a:ext cx="4680520" cy="329184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239556"/>
            <a:ext cx="4608512" cy="3743643"/>
          </a:xfrm>
          <a:prstGeom prst="rect">
            <a:avLst/>
          </a:prstGeom>
        </p:spPr>
      </p:pic>
      <p:sp>
        <p:nvSpPr>
          <p:cNvPr id="5" name="Rectangle 4"/>
          <p:cNvSpPr/>
          <p:nvPr/>
        </p:nvSpPr>
        <p:spPr>
          <a:xfrm>
            <a:off x="5394322" y="157312"/>
            <a:ext cx="3499138" cy="2062103"/>
          </a:xfrm>
          <a:prstGeom prst="rect">
            <a:avLst/>
          </a:prstGeom>
        </p:spPr>
        <p:txBody>
          <a:bodyPr wrap="square">
            <a:spAutoFit/>
          </a:bodyPr>
          <a:lstStyle/>
          <a:p>
            <a:r>
              <a:rPr lang="en-HK" altLang="zh-TW" sz="3200" dirty="0"/>
              <a:t>Hong Kong </a:t>
            </a:r>
            <a:endParaRPr lang="en-HK" altLang="zh-TW" sz="3200" dirty="0" smtClean="0"/>
          </a:p>
          <a:p>
            <a:r>
              <a:rPr lang="en-HK" altLang="zh-TW" sz="3200" dirty="0" smtClean="0"/>
              <a:t>Public </a:t>
            </a:r>
          </a:p>
          <a:p>
            <a:r>
              <a:rPr lang="en-HK" altLang="zh-TW" sz="3200" dirty="0" smtClean="0"/>
              <a:t>Libraries - </a:t>
            </a:r>
          </a:p>
          <a:p>
            <a:r>
              <a:rPr lang="en-HK" altLang="zh-HK" sz="3200" dirty="0" smtClean="0"/>
              <a:t>E-book collection</a:t>
            </a:r>
            <a:endParaRPr lang="zh-HK" altLang="en-US" sz="3200" dirty="0"/>
          </a:p>
        </p:txBody>
      </p:sp>
      <p:sp>
        <p:nvSpPr>
          <p:cNvPr id="7" name="TextBox 6"/>
          <p:cNvSpPr txBox="1"/>
          <p:nvPr/>
        </p:nvSpPr>
        <p:spPr>
          <a:xfrm>
            <a:off x="107505" y="537165"/>
            <a:ext cx="4536503" cy="707886"/>
          </a:xfrm>
          <a:prstGeom prst="rect">
            <a:avLst/>
          </a:prstGeom>
          <a:solidFill>
            <a:schemeClr val="tx2"/>
          </a:solidFill>
        </p:spPr>
        <p:txBody>
          <a:bodyPr wrap="square" rtlCol="0">
            <a:spAutoFit/>
          </a:bodyPr>
          <a:lstStyle/>
          <a:p>
            <a:pPr algn="ctr"/>
            <a:r>
              <a:rPr lang="en-US" altLang="zh-HK" sz="2000" b="1" u="sng" dirty="0" smtClean="0">
                <a:solidFill>
                  <a:schemeClr val="bg1"/>
                </a:solidFill>
              </a:rPr>
              <a:t>Non-fiction</a:t>
            </a:r>
          </a:p>
          <a:p>
            <a:pPr algn="ctr"/>
            <a:r>
              <a:rPr lang="en-US" altLang="zh-HK" sz="2000" dirty="0" smtClean="0">
                <a:solidFill>
                  <a:schemeClr val="bg1"/>
                </a:solidFill>
              </a:rPr>
              <a:t>Knowing more about animal welfare!</a:t>
            </a:r>
          </a:p>
        </p:txBody>
      </p:sp>
      <p:sp>
        <p:nvSpPr>
          <p:cNvPr id="8" name="TextBox 7"/>
          <p:cNvSpPr txBox="1"/>
          <p:nvPr/>
        </p:nvSpPr>
        <p:spPr>
          <a:xfrm>
            <a:off x="4356956" y="5511240"/>
            <a:ext cx="4392488" cy="707886"/>
          </a:xfrm>
          <a:prstGeom prst="rect">
            <a:avLst/>
          </a:prstGeom>
          <a:solidFill>
            <a:schemeClr val="tx2"/>
          </a:solidFill>
        </p:spPr>
        <p:txBody>
          <a:bodyPr wrap="square" rtlCol="0">
            <a:spAutoFit/>
          </a:bodyPr>
          <a:lstStyle/>
          <a:p>
            <a:pPr algn="ctr"/>
            <a:r>
              <a:rPr lang="en-US" altLang="zh-HK" sz="2000" b="1" u="sng" dirty="0" smtClean="0">
                <a:solidFill>
                  <a:schemeClr val="bg1"/>
                </a:solidFill>
              </a:rPr>
              <a:t>Fiction</a:t>
            </a:r>
          </a:p>
          <a:p>
            <a:pPr algn="ctr"/>
            <a:r>
              <a:rPr lang="en-US" altLang="zh-HK" sz="2000" dirty="0" smtClean="0">
                <a:solidFill>
                  <a:schemeClr val="bg1"/>
                </a:solidFill>
              </a:rPr>
              <a:t>Going on adventures with your pets!</a:t>
            </a:r>
          </a:p>
        </p:txBody>
      </p:sp>
    </p:spTree>
    <p:extLst>
      <p:ext uri="{BB962C8B-B14F-4D97-AF65-F5344CB8AC3E}">
        <p14:creationId xmlns:p14="http://schemas.microsoft.com/office/powerpoint/2010/main" val="2918776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678360" y="6400800"/>
            <a:ext cx="2133600" cy="457200"/>
          </a:xfrm>
        </p:spPr>
        <p:txBody>
          <a:bodyPr/>
          <a:lstStyle/>
          <a:p>
            <a:fld id="{4FAB73BC-B049-4115-A692-8D63A059BFB8}" type="slidenum">
              <a:rPr lang="en-US" sz="1400" smtClean="0"/>
              <a:pPr/>
              <a:t>24</a:t>
            </a:fld>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689" y="1918474"/>
            <a:ext cx="5604194" cy="4053456"/>
          </a:xfrm>
          <a:prstGeom prst="rect">
            <a:avLst/>
          </a:prstGeom>
        </p:spPr>
      </p:pic>
      <p:sp>
        <p:nvSpPr>
          <p:cNvPr id="5" name="Rectangle 4"/>
          <p:cNvSpPr/>
          <p:nvPr/>
        </p:nvSpPr>
        <p:spPr>
          <a:xfrm>
            <a:off x="251520" y="5667971"/>
            <a:ext cx="8784976" cy="707886"/>
          </a:xfrm>
          <a:prstGeom prst="rect">
            <a:avLst/>
          </a:prstGeom>
        </p:spPr>
        <p:txBody>
          <a:bodyPr wrap="square">
            <a:spAutoFit/>
          </a:bodyPr>
          <a:lstStyle/>
          <a:p>
            <a:r>
              <a:rPr lang="en-GB" altLang="zh-TW" sz="2000" b="1" dirty="0">
                <a:latin typeface="+mn-lt"/>
              </a:rPr>
              <a:t>Link: </a:t>
            </a:r>
            <a:r>
              <a:rPr lang="zh-HK" altLang="en-US" sz="2000" dirty="0" smtClean="0">
                <a:latin typeface="+mn-lt"/>
                <a:hlinkClick r:id="rId3"/>
              </a:rPr>
              <a:t>https</a:t>
            </a:r>
            <a:r>
              <a:rPr lang="zh-HK" altLang="en-US" sz="2000" dirty="0">
                <a:latin typeface="+mn-lt"/>
                <a:hlinkClick r:id="rId3"/>
              </a:rPr>
              <a:t>://www.pets.gov.hk/english/multimedia_zone/games/games_index</a:t>
            </a:r>
            <a:r>
              <a:rPr lang="zh-HK" altLang="en-US" sz="2000" dirty="0" smtClean="0">
                <a:latin typeface="+mn-lt"/>
                <a:hlinkClick r:id="rId3"/>
              </a:rPr>
              <a:t>.html</a:t>
            </a:r>
            <a:r>
              <a:rPr lang="zh-HK" altLang="en-US" sz="2000" dirty="0" smtClean="0">
                <a:latin typeface="+mn-lt"/>
              </a:rPr>
              <a:t> </a:t>
            </a:r>
            <a:endParaRPr lang="zh-HK" altLang="en-US" sz="2000" dirty="0">
              <a:latin typeface="+mn-lt"/>
            </a:endParaRPr>
          </a:p>
        </p:txBody>
      </p:sp>
      <p:sp>
        <p:nvSpPr>
          <p:cNvPr id="3" name="Rectangle 2"/>
          <p:cNvSpPr/>
          <p:nvPr/>
        </p:nvSpPr>
        <p:spPr>
          <a:xfrm>
            <a:off x="1100598" y="140686"/>
            <a:ext cx="6438748" cy="646331"/>
          </a:xfrm>
          <a:prstGeom prst="rect">
            <a:avLst/>
          </a:prstGeom>
        </p:spPr>
        <p:txBody>
          <a:bodyPr wrap="square">
            <a:spAutoFit/>
          </a:bodyPr>
          <a:lstStyle/>
          <a:p>
            <a:pPr algn="ctr"/>
            <a:r>
              <a:rPr lang="en-US" altLang="zh-HK" sz="3600" b="1" u="sng" dirty="0" smtClean="0"/>
              <a:t>Interactive games</a:t>
            </a:r>
            <a:endParaRPr lang="en-US" altLang="zh-HK" sz="3600" b="1" u="sng" dirty="0"/>
          </a:p>
        </p:txBody>
      </p:sp>
      <p:sp>
        <p:nvSpPr>
          <p:cNvPr id="6" name="TextBox 5"/>
          <p:cNvSpPr txBox="1"/>
          <p:nvPr/>
        </p:nvSpPr>
        <p:spPr>
          <a:xfrm>
            <a:off x="339482" y="787017"/>
            <a:ext cx="7405678" cy="1200329"/>
          </a:xfrm>
          <a:prstGeom prst="rect">
            <a:avLst/>
          </a:prstGeom>
          <a:noFill/>
        </p:spPr>
        <p:txBody>
          <a:bodyPr wrap="square" rtlCol="0">
            <a:spAutoFit/>
          </a:bodyPr>
          <a:lstStyle/>
          <a:p>
            <a:pPr algn="just"/>
            <a:r>
              <a:rPr lang="en-US" altLang="zh-HK" sz="2400" dirty="0" smtClean="0"/>
              <a:t>Visit the website of </a:t>
            </a:r>
            <a:r>
              <a:rPr lang="en-US" altLang="zh-HK" sz="2400" dirty="0"/>
              <a:t>Agriculture, Fisheries and Conservation </a:t>
            </a:r>
            <a:r>
              <a:rPr lang="en-US" altLang="zh-HK" sz="2400" dirty="0" smtClean="0"/>
              <a:t>Department</a:t>
            </a:r>
            <a:r>
              <a:rPr lang="en-US" altLang="zh-HK" sz="2400" dirty="0"/>
              <a:t> </a:t>
            </a:r>
            <a:r>
              <a:rPr lang="en-US" altLang="zh-HK" sz="2400" dirty="0" smtClean="0"/>
              <a:t>to learn more about keeping pets in Hong Kong. </a:t>
            </a:r>
            <a:endParaRPr lang="zh-HK" altLang="en-US" sz="2400" dirty="0"/>
          </a:p>
        </p:txBody>
      </p:sp>
    </p:spTree>
    <p:extLst>
      <p:ext uri="{BB962C8B-B14F-4D97-AF65-F5344CB8AC3E}">
        <p14:creationId xmlns:p14="http://schemas.microsoft.com/office/powerpoint/2010/main" val="1405370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4495" y="1686762"/>
            <a:ext cx="8172184" cy="2403345"/>
          </a:xfrm>
          <a:solidFill>
            <a:schemeClr val="bg1"/>
          </a:solidFill>
        </p:spPr>
        <p:txBody>
          <a:bodyPr>
            <a:normAutofit/>
          </a:bodyPr>
          <a:lstStyle/>
          <a:p>
            <a:r>
              <a:rPr lang="en-HK" altLang="zh-TW" sz="2400" dirty="0" smtClean="0">
                <a:latin typeface="+mn-lt"/>
              </a:rPr>
              <a:t/>
            </a:r>
            <a:br>
              <a:rPr lang="en-HK" altLang="zh-TW" sz="2400" dirty="0" smtClean="0">
                <a:latin typeface="+mn-lt"/>
              </a:rPr>
            </a:br>
            <a:r>
              <a:rPr lang="en-HK" altLang="zh-TW" sz="2700" dirty="0" smtClean="0">
                <a:latin typeface="+mn-lt"/>
              </a:rPr>
              <a:t/>
            </a:r>
            <a:br>
              <a:rPr lang="en-HK" altLang="zh-TW" sz="2700" dirty="0" smtClean="0">
                <a:latin typeface="+mn-lt"/>
              </a:rPr>
            </a:br>
            <a:r>
              <a:rPr lang="en-GB" altLang="zh-TW" sz="2700" dirty="0" smtClean="0">
                <a:latin typeface="+mn-lt"/>
              </a:rPr>
              <a:t/>
            </a:r>
            <a:br>
              <a:rPr lang="en-GB" altLang="zh-TW" sz="2700" dirty="0" smtClean="0">
                <a:latin typeface="+mn-lt"/>
              </a:rPr>
            </a:br>
            <a:endParaRPr lang="zh-TW" altLang="en-US" sz="2700" dirty="0">
              <a:latin typeface="+mn-lt"/>
            </a:endParaRPr>
          </a:p>
        </p:txBody>
      </p:sp>
      <p:sp>
        <p:nvSpPr>
          <p:cNvPr id="6" name="文字方塊 5"/>
          <p:cNvSpPr txBox="1"/>
          <p:nvPr/>
        </p:nvSpPr>
        <p:spPr>
          <a:xfrm>
            <a:off x="263504" y="313773"/>
            <a:ext cx="3228376" cy="461665"/>
          </a:xfrm>
          <a:prstGeom prst="rect">
            <a:avLst/>
          </a:prstGeom>
          <a:solidFill>
            <a:srgbClr val="FFFF00"/>
          </a:solidFill>
        </p:spPr>
        <p:txBody>
          <a:bodyPr wrap="square" rtlCol="0">
            <a:spAutoFit/>
          </a:bodyPr>
          <a:lstStyle/>
          <a:p>
            <a:pPr algn="ctr"/>
            <a:r>
              <a:rPr lang="en-US" altLang="zh-TW" sz="2400" b="1" dirty="0"/>
              <a:t>Suggested Answers</a:t>
            </a:r>
            <a:endParaRPr lang="zh-TW" altLang="en-US" sz="2400" b="1" dirty="0"/>
          </a:p>
        </p:txBody>
      </p:sp>
      <p:sp>
        <p:nvSpPr>
          <p:cNvPr id="7" name="矩形 6"/>
          <p:cNvSpPr/>
          <p:nvPr/>
        </p:nvSpPr>
        <p:spPr>
          <a:xfrm>
            <a:off x="263504" y="807448"/>
            <a:ext cx="8631114" cy="5262979"/>
          </a:xfrm>
          <a:prstGeom prst="rect">
            <a:avLst/>
          </a:prstGeom>
        </p:spPr>
        <p:txBody>
          <a:bodyPr wrap="square">
            <a:spAutoFit/>
          </a:bodyPr>
          <a:lstStyle/>
          <a:p>
            <a:r>
              <a:rPr lang="en-US" altLang="zh-TW" sz="2400" b="1" dirty="0" smtClean="0"/>
              <a:t>Part 1: Pre-lesson learning (Slide 3) </a:t>
            </a:r>
          </a:p>
          <a:p>
            <a:endParaRPr lang="en-US" altLang="zh-TW" sz="2400" b="1" dirty="0" smtClean="0"/>
          </a:p>
          <a:p>
            <a:r>
              <a:rPr lang="en-US" altLang="zh-TW" sz="2400" dirty="0" smtClean="0"/>
              <a:t>1.  All of the above  </a:t>
            </a:r>
          </a:p>
          <a:p>
            <a:endParaRPr lang="en-US" altLang="zh-TW" sz="2400" dirty="0" smtClean="0"/>
          </a:p>
          <a:p>
            <a:r>
              <a:rPr lang="en-US" altLang="zh-TW" sz="2400" dirty="0" smtClean="0"/>
              <a:t>2. Students’ own answers /  Each cat or dog is different, they have different needs for caring.  Some take shorter time to adapt to new environment; while others need more time. They also bond with people differently.  </a:t>
            </a:r>
          </a:p>
          <a:p>
            <a:endParaRPr lang="en-US" altLang="zh-TW" sz="2400" dirty="0" smtClean="0"/>
          </a:p>
          <a:p>
            <a:pPr marL="457200" indent="-457200">
              <a:buAutoNum type="arabicPeriod" startAt="3"/>
            </a:pPr>
            <a:r>
              <a:rPr lang="en-US" altLang="zh-TW" sz="2400" dirty="0" smtClean="0"/>
              <a:t>Students’ own answers</a:t>
            </a:r>
          </a:p>
          <a:p>
            <a:pPr marL="457200" indent="-457200">
              <a:buAutoNum type="arabicPeriod" startAt="3"/>
            </a:pPr>
            <a:endParaRPr lang="en-US" altLang="zh-TW" sz="2400" dirty="0" smtClean="0"/>
          </a:p>
          <a:p>
            <a:pPr marL="457200" indent="-457200">
              <a:buAutoNum type="arabicPeriod" startAt="3"/>
            </a:pPr>
            <a:r>
              <a:rPr lang="en-US" altLang="zh-TW" sz="2400" dirty="0" err="1" smtClean="0"/>
              <a:t>Mrs</a:t>
            </a:r>
            <a:r>
              <a:rPr lang="en-US" altLang="zh-TW" sz="2400" dirty="0" smtClean="0"/>
              <a:t> WONG</a:t>
            </a:r>
          </a:p>
          <a:p>
            <a:pPr marL="457200" indent="-457200">
              <a:buAutoNum type="arabicPeriod" startAt="3"/>
            </a:pPr>
            <a:endParaRPr lang="en-US" altLang="zh-TW" sz="2400" dirty="0" smtClean="0"/>
          </a:p>
          <a:p>
            <a:pPr marL="457200" indent="-457200">
              <a:buAutoNum type="arabicPeriod" startAt="3"/>
            </a:pPr>
            <a:r>
              <a:rPr lang="en-US" altLang="zh-TW" sz="2400" dirty="0" smtClean="0"/>
              <a:t>Students’ own answers</a:t>
            </a:r>
          </a:p>
        </p:txBody>
      </p:sp>
      <p:sp>
        <p:nvSpPr>
          <p:cNvPr id="3" name="Slide Number Placeholder 2"/>
          <p:cNvSpPr>
            <a:spLocks noGrp="1"/>
          </p:cNvSpPr>
          <p:nvPr>
            <p:ph type="sldNum" sz="quarter" idx="12"/>
          </p:nvPr>
        </p:nvSpPr>
        <p:spPr/>
        <p:txBody>
          <a:bodyPr/>
          <a:lstStyle/>
          <a:p>
            <a:fld id="{7092CFDA-F513-4FB6-9465-BDFC127B227D}" type="slidenum">
              <a:rPr lang="en-US" altLang="en-US" sz="1400" smtClean="0"/>
              <a:pPr/>
              <a:t>25</a:t>
            </a:fld>
            <a:endParaRPr lang="en-US" altLang="en-US" dirty="0"/>
          </a:p>
        </p:txBody>
      </p:sp>
      <p:sp>
        <p:nvSpPr>
          <p:cNvPr id="8" name="向右箭號 7">
            <a:hlinkClick r:id="rId2" action="ppaction://hlinksldjump"/>
          </p:cNvPr>
          <p:cNvSpPr/>
          <p:nvPr/>
        </p:nvSpPr>
        <p:spPr bwMode="auto">
          <a:xfrm>
            <a:off x="6553200" y="5547172"/>
            <a:ext cx="1722433" cy="1158428"/>
          </a:xfrm>
          <a:prstGeom prst="rightArrow">
            <a:avLst/>
          </a:prstGeom>
          <a:solidFill>
            <a:srgbClr val="0000FF"/>
          </a:solidFill>
          <a:ln w="38100"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smtClean="0">
              <a:ln>
                <a:noFill/>
              </a:ln>
              <a:solidFill>
                <a:schemeClr val="tx1"/>
              </a:solidFill>
              <a:effectLst/>
              <a:latin typeface="Arial" panose="020B0604020202020204" pitchFamily="34" charset="0"/>
            </a:endParaRPr>
          </a:p>
        </p:txBody>
      </p:sp>
      <p:sp>
        <p:nvSpPr>
          <p:cNvPr id="9" name="文字方塊 8"/>
          <p:cNvSpPr txBox="1"/>
          <p:nvPr/>
        </p:nvSpPr>
        <p:spPr>
          <a:xfrm>
            <a:off x="6456869" y="5803221"/>
            <a:ext cx="1701552" cy="646331"/>
          </a:xfrm>
          <a:prstGeom prst="rect">
            <a:avLst/>
          </a:prstGeom>
          <a:noFill/>
        </p:spPr>
        <p:txBody>
          <a:bodyPr wrap="square" rtlCol="0">
            <a:spAutoFit/>
          </a:bodyPr>
          <a:lstStyle/>
          <a:p>
            <a:pPr algn="ctr"/>
            <a:r>
              <a:rPr lang="en-US" altLang="zh-TW" b="1" dirty="0" smtClean="0">
                <a:hlinkClick r:id="rId3" action="ppaction://hlinksldjump"/>
              </a:rPr>
              <a:t>Back to </a:t>
            </a:r>
          </a:p>
          <a:p>
            <a:pPr algn="ctr"/>
            <a:r>
              <a:rPr lang="en-US" altLang="zh-TW" b="1" dirty="0" smtClean="0">
                <a:hlinkClick r:id="rId3" action="ppaction://hlinksldjump"/>
              </a:rPr>
              <a:t>Slide 5</a:t>
            </a:r>
            <a:endParaRPr lang="zh-TW" altLang="en-US" b="1" dirty="0"/>
          </a:p>
        </p:txBody>
      </p:sp>
    </p:spTree>
    <p:extLst>
      <p:ext uri="{BB962C8B-B14F-4D97-AF65-F5344CB8AC3E}">
        <p14:creationId xmlns:p14="http://schemas.microsoft.com/office/powerpoint/2010/main" val="2692498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4495" y="1686762"/>
            <a:ext cx="8172184" cy="2403345"/>
          </a:xfrm>
          <a:solidFill>
            <a:schemeClr val="bg1"/>
          </a:solidFill>
        </p:spPr>
        <p:txBody>
          <a:bodyPr>
            <a:normAutofit/>
          </a:bodyPr>
          <a:lstStyle/>
          <a:p>
            <a:r>
              <a:rPr lang="en-HK" altLang="zh-TW" sz="2400" dirty="0" smtClean="0">
                <a:latin typeface="+mn-lt"/>
              </a:rPr>
              <a:t/>
            </a:r>
            <a:br>
              <a:rPr lang="en-HK" altLang="zh-TW" sz="2400" dirty="0" smtClean="0">
                <a:latin typeface="+mn-lt"/>
              </a:rPr>
            </a:br>
            <a:r>
              <a:rPr lang="en-HK" altLang="zh-TW" sz="2700" dirty="0" smtClean="0">
                <a:latin typeface="+mn-lt"/>
              </a:rPr>
              <a:t/>
            </a:r>
            <a:br>
              <a:rPr lang="en-HK" altLang="zh-TW" sz="2700" dirty="0" smtClean="0">
                <a:latin typeface="+mn-lt"/>
              </a:rPr>
            </a:br>
            <a:r>
              <a:rPr lang="en-GB" altLang="zh-TW" sz="2700" dirty="0" smtClean="0">
                <a:latin typeface="+mn-lt"/>
              </a:rPr>
              <a:t/>
            </a:r>
            <a:br>
              <a:rPr lang="en-GB" altLang="zh-TW" sz="2700" dirty="0" smtClean="0">
                <a:latin typeface="+mn-lt"/>
              </a:rPr>
            </a:br>
            <a:endParaRPr lang="zh-TW" altLang="en-US" sz="2700" dirty="0">
              <a:latin typeface="+mn-lt"/>
            </a:endParaRPr>
          </a:p>
        </p:txBody>
      </p:sp>
      <p:sp>
        <p:nvSpPr>
          <p:cNvPr id="6" name="文字方塊 5"/>
          <p:cNvSpPr txBox="1"/>
          <p:nvPr/>
        </p:nvSpPr>
        <p:spPr>
          <a:xfrm>
            <a:off x="263504" y="313773"/>
            <a:ext cx="3228376" cy="461665"/>
          </a:xfrm>
          <a:prstGeom prst="rect">
            <a:avLst/>
          </a:prstGeom>
          <a:solidFill>
            <a:srgbClr val="FFFF00"/>
          </a:solidFill>
        </p:spPr>
        <p:txBody>
          <a:bodyPr wrap="square" rtlCol="0">
            <a:spAutoFit/>
          </a:bodyPr>
          <a:lstStyle/>
          <a:p>
            <a:pPr algn="ctr"/>
            <a:r>
              <a:rPr lang="en-US" altLang="zh-TW" sz="2400" b="1" dirty="0"/>
              <a:t>Suggested Answers</a:t>
            </a:r>
            <a:endParaRPr lang="zh-TW" altLang="en-US" sz="2400" b="1" dirty="0"/>
          </a:p>
        </p:txBody>
      </p:sp>
      <p:sp>
        <p:nvSpPr>
          <p:cNvPr id="7" name="矩形 6"/>
          <p:cNvSpPr/>
          <p:nvPr/>
        </p:nvSpPr>
        <p:spPr>
          <a:xfrm>
            <a:off x="263504" y="807448"/>
            <a:ext cx="8631114" cy="4154984"/>
          </a:xfrm>
          <a:prstGeom prst="rect">
            <a:avLst/>
          </a:prstGeom>
        </p:spPr>
        <p:txBody>
          <a:bodyPr wrap="square">
            <a:spAutoFit/>
          </a:bodyPr>
          <a:lstStyle/>
          <a:p>
            <a:r>
              <a:rPr lang="en-US" altLang="zh-TW" sz="2400" b="1" dirty="0" smtClean="0"/>
              <a:t>Part 2: Reading – Text 1 (Slide 6) </a:t>
            </a:r>
          </a:p>
          <a:p>
            <a:endParaRPr lang="en-US" altLang="zh-TW" sz="2400" b="1" dirty="0" smtClean="0"/>
          </a:p>
          <a:p>
            <a:pPr marL="457200" indent="-457200">
              <a:buAutoNum type="arabicPeriod"/>
            </a:pPr>
            <a:r>
              <a:rPr lang="en-US" altLang="zh-TW" sz="2400" dirty="0"/>
              <a:t>a</a:t>
            </a:r>
            <a:r>
              <a:rPr lang="en-US" altLang="zh-TW" sz="2400" dirty="0" smtClean="0"/>
              <a:t>bandoned</a:t>
            </a:r>
          </a:p>
          <a:p>
            <a:pPr marL="457200" indent="-457200">
              <a:buAutoNum type="arabicPeriod"/>
            </a:pPr>
            <a:endParaRPr lang="en-US" altLang="zh-TW" sz="2400" dirty="0"/>
          </a:p>
          <a:p>
            <a:pPr marL="457200" indent="-457200">
              <a:buAutoNum type="arabicPeriod"/>
            </a:pPr>
            <a:r>
              <a:rPr lang="en-US" altLang="zh-TW" sz="2400" dirty="0" smtClean="0"/>
              <a:t>They should be healthy and have a nice temperament. </a:t>
            </a:r>
          </a:p>
          <a:p>
            <a:pPr marL="457200" indent="-457200">
              <a:buAutoNum type="arabicPeriod"/>
            </a:pPr>
            <a:endParaRPr lang="en-US" altLang="zh-TW" sz="2400" dirty="0"/>
          </a:p>
          <a:p>
            <a:pPr marL="457200" indent="-457200">
              <a:buAutoNum type="arabicPeriod"/>
            </a:pPr>
            <a:r>
              <a:rPr lang="en-US" altLang="zh-TW" sz="2400" dirty="0" smtClean="0"/>
              <a:t>It’s because there are proper adoption process to follow. </a:t>
            </a:r>
          </a:p>
          <a:p>
            <a:pPr marL="457200" indent="-457200">
              <a:buAutoNum type="arabicPeriod"/>
            </a:pPr>
            <a:endParaRPr lang="en-US" altLang="zh-TW" sz="2400" dirty="0"/>
          </a:p>
          <a:p>
            <a:pPr marL="457200" indent="-457200">
              <a:buAutoNum type="arabicPeriod"/>
            </a:pPr>
            <a:r>
              <a:rPr lang="en-US" altLang="zh-TW" sz="2400" dirty="0" smtClean="0"/>
              <a:t>They would neuter the animals before putting them up for adoption. </a:t>
            </a:r>
          </a:p>
          <a:p>
            <a:endParaRPr lang="en-US" altLang="zh-TW" sz="2400" dirty="0"/>
          </a:p>
        </p:txBody>
      </p:sp>
      <p:sp>
        <p:nvSpPr>
          <p:cNvPr id="3" name="Slide Number Placeholder 2"/>
          <p:cNvSpPr>
            <a:spLocks noGrp="1"/>
          </p:cNvSpPr>
          <p:nvPr>
            <p:ph type="sldNum" sz="quarter" idx="12"/>
          </p:nvPr>
        </p:nvSpPr>
        <p:spPr/>
        <p:txBody>
          <a:bodyPr/>
          <a:lstStyle/>
          <a:p>
            <a:fld id="{7092CFDA-F513-4FB6-9465-BDFC127B227D}" type="slidenum">
              <a:rPr lang="en-US" altLang="en-US" sz="1400" smtClean="0"/>
              <a:pPr/>
              <a:t>26</a:t>
            </a:fld>
            <a:endParaRPr lang="en-US" altLang="en-US" dirty="0"/>
          </a:p>
        </p:txBody>
      </p:sp>
      <p:sp>
        <p:nvSpPr>
          <p:cNvPr id="8" name="向右箭號 7">
            <a:hlinkClick r:id="rId2" action="ppaction://hlinksldjump"/>
          </p:cNvPr>
          <p:cNvSpPr/>
          <p:nvPr/>
        </p:nvSpPr>
        <p:spPr bwMode="auto">
          <a:xfrm>
            <a:off x="6553200" y="5547172"/>
            <a:ext cx="1722433" cy="1158428"/>
          </a:xfrm>
          <a:prstGeom prst="rightArrow">
            <a:avLst/>
          </a:prstGeom>
          <a:solidFill>
            <a:srgbClr val="0000FF"/>
          </a:solidFill>
          <a:ln w="38100"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smtClean="0">
              <a:ln>
                <a:noFill/>
              </a:ln>
              <a:solidFill>
                <a:schemeClr val="tx1"/>
              </a:solidFill>
              <a:effectLst/>
              <a:latin typeface="Arial" panose="020B0604020202020204" pitchFamily="34" charset="0"/>
            </a:endParaRPr>
          </a:p>
        </p:txBody>
      </p:sp>
      <p:sp>
        <p:nvSpPr>
          <p:cNvPr id="9" name="文字方塊 8"/>
          <p:cNvSpPr txBox="1"/>
          <p:nvPr/>
        </p:nvSpPr>
        <p:spPr>
          <a:xfrm>
            <a:off x="6456869" y="5803221"/>
            <a:ext cx="1701552" cy="646331"/>
          </a:xfrm>
          <a:prstGeom prst="rect">
            <a:avLst/>
          </a:prstGeom>
          <a:noFill/>
        </p:spPr>
        <p:txBody>
          <a:bodyPr wrap="square" rtlCol="0">
            <a:spAutoFit/>
          </a:bodyPr>
          <a:lstStyle/>
          <a:p>
            <a:pPr algn="ctr"/>
            <a:r>
              <a:rPr lang="en-US" altLang="zh-TW" b="1" dirty="0" smtClean="0">
                <a:hlinkClick r:id="rId3" action="ppaction://hlinksldjump"/>
              </a:rPr>
              <a:t>Back to </a:t>
            </a:r>
          </a:p>
          <a:p>
            <a:pPr algn="ctr"/>
            <a:r>
              <a:rPr lang="en-US" altLang="zh-TW" b="1" dirty="0" smtClean="0">
                <a:hlinkClick r:id="rId3" action="ppaction://hlinksldjump"/>
              </a:rPr>
              <a:t>Slide 7</a:t>
            </a:r>
            <a:endParaRPr lang="zh-TW" altLang="en-US" b="1" dirty="0"/>
          </a:p>
        </p:txBody>
      </p:sp>
    </p:spTree>
    <p:extLst>
      <p:ext uri="{BB962C8B-B14F-4D97-AF65-F5344CB8AC3E}">
        <p14:creationId xmlns:p14="http://schemas.microsoft.com/office/powerpoint/2010/main" val="3434496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4495" y="1686762"/>
            <a:ext cx="8172184" cy="2403345"/>
          </a:xfrm>
          <a:solidFill>
            <a:schemeClr val="bg1"/>
          </a:solidFill>
        </p:spPr>
        <p:txBody>
          <a:bodyPr>
            <a:normAutofit/>
          </a:bodyPr>
          <a:lstStyle/>
          <a:p>
            <a:r>
              <a:rPr lang="en-HK" altLang="zh-TW" sz="2400" dirty="0" smtClean="0">
                <a:latin typeface="+mn-lt"/>
              </a:rPr>
              <a:t/>
            </a:r>
            <a:br>
              <a:rPr lang="en-HK" altLang="zh-TW" sz="2400" dirty="0" smtClean="0">
                <a:latin typeface="+mn-lt"/>
              </a:rPr>
            </a:br>
            <a:r>
              <a:rPr lang="en-HK" altLang="zh-TW" sz="2700" dirty="0" smtClean="0">
                <a:latin typeface="+mn-lt"/>
              </a:rPr>
              <a:t/>
            </a:r>
            <a:br>
              <a:rPr lang="en-HK" altLang="zh-TW" sz="2700" dirty="0" smtClean="0">
                <a:latin typeface="+mn-lt"/>
              </a:rPr>
            </a:br>
            <a:r>
              <a:rPr lang="en-GB" altLang="zh-TW" sz="2700" dirty="0" smtClean="0">
                <a:latin typeface="+mn-lt"/>
              </a:rPr>
              <a:t/>
            </a:r>
            <a:br>
              <a:rPr lang="en-GB" altLang="zh-TW" sz="2700" dirty="0" smtClean="0">
                <a:latin typeface="+mn-lt"/>
              </a:rPr>
            </a:br>
            <a:endParaRPr lang="zh-TW" altLang="en-US" sz="2700" dirty="0">
              <a:latin typeface="+mn-lt"/>
            </a:endParaRPr>
          </a:p>
        </p:txBody>
      </p:sp>
      <p:sp>
        <p:nvSpPr>
          <p:cNvPr id="6" name="文字方塊 5"/>
          <p:cNvSpPr txBox="1"/>
          <p:nvPr/>
        </p:nvSpPr>
        <p:spPr>
          <a:xfrm>
            <a:off x="263504" y="313773"/>
            <a:ext cx="3228376" cy="461665"/>
          </a:xfrm>
          <a:prstGeom prst="rect">
            <a:avLst/>
          </a:prstGeom>
          <a:solidFill>
            <a:srgbClr val="FFFF00"/>
          </a:solidFill>
        </p:spPr>
        <p:txBody>
          <a:bodyPr wrap="square" rtlCol="0">
            <a:spAutoFit/>
          </a:bodyPr>
          <a:lstStyle/>
          <a:p>
            <a:pPr algn="ctr"/>
            <a:r>
              <a:rPr lang="en-US" altLang="zh-TW" sz="2400" b="1" dirty="0"/>
              <a:t>Suggested Answers</a:t>
            </a:r>
            <a:endParaRPr lang="zh-TW" altLang="en-US" sz="2400" b="1" dirty="0"/>
          </a:p>
        </p:txBody>
      </p:sp>
      <p:sp>
        <p:nvSpPr>
          <p:cNvPr id="7" name="矩形 6"/>
          <p:cNvSpPr/>
          <p:nvPr/>
        </p:nvSpPr>
        <p:spPr>
          <a:xfrm>
            <a:off x="263504" y="807448"/>
            <a:ext cx="8631114" cy="4770537"/>
          </a:xfrm>
          <a:prstGeom prst="rect">
            <a:avLst/>
          </a:prstGeom>
        </p:spPr>
        <p:txBody>
          <a:bodyPr wrap="square">
            <a:spAutoFit/>
          </a:bodyPr>
          <a:lstStyle/>
          <a:p>
            <a:r>
              <a:rPr lang="en-US" altLang="zh-TW" sz="2400" b="1" dirty="0" smtClean="0"/>
              <a:t>Part 2: Reading – Text 2 (Slide 7) </a:t>
            </a:r>
          </a:p>
          <a:p>
            <a:endParaRPr lang="en-US" altLang="zh-TW" sz="2400" b="1" dirty="0"/>
          </a:p>
          <a:p>
            <a:pPr fontAlgn="auto"/>
            <a:r>
              <a:rPr lang="en-US" altLang="zh-TW" sz="2000" dirty="0" smtClean="0"/>
              <a:t>5.</a:t>
            </a:r>
          </a:p>
          <a:p>
            <a:pPr fontAlgn="auto"/>
            <a:endParaRPr lang="en-US" altLang="zh-TW" sz="2000" dirty="0"/>
          </a:p>
          <a:p>
            <a:pPr fontAlgn="auto"/>
            <a:endParaRPr lang="en-US" altLang="zh-TW" sz="2000" dirty="0" smtClean="0"/>
          </a:p>
          <a:p>
            <a:pPr fontAlgn="auto"/>
            <a:endParaRPr lang="en-US" altLang="zh-TW" sz="2000" dirty="0"/>
          </a:p>
          <a:p>
            <a:pPr fontAlgn="auto"/>
            <a:endParaRPr lang="en-US" altLang="zh-TW" sz="2000" dirty="0" smtClean="0"/>
          </a:p>
          <a:p>
            <a:pPr fontAlgn="auto"/>
            <a:endParaRPr lang="en-US" altLang="zh-TW" sz="2000" dirty="0"/>
          </a:p>
          <a:p>
            <a:pPr fontAlgn="auto"/>
            <a:endParaRPr lang="en-US" altLang="zh-TW" sz="2000" dirty="0" smtClean="0"/>
          </a:p>
          <a:p>
            <a:pPr marL="457200" indent="-457200" fontAlgn="auto">
              <a:buAutoNum type="arabicPeriod" startAt="6"/>
            </a:pPr>
            <a:r>
              <a:rPr lang="en-US" altLang="zh-TW" sz="2000" dirty="0" smtClean="0"/>
              <a:t>No, (suggested answers: it is because the owners may not like the cats/ dogs given as gifts/ the owners may not have the financial ability, time or commitment to care for the pet)</a:t>
            </a:r>
          </a:p>
          <a:p>
            <a:pPr marL="342900" indent="-342900" fontAlgn="auto">
              <a:buAutoNum type="arabicPeriod" startAt="6"/>
            </a:pPr>
            <a:endParaRPr lang="en-US" altLang="zh-HK" sz="2000" dirty="0"/>
          </a:p>
          <a:p>
            <a:pPr marL="342900" indent="-342900" fontAlgn="auto">
              <a:buAutoNum type="arabicPeriod" startAt="6"/>
            </a:pPr>
            <a:r>
              <a:rPr lang="en-US" altLang="zh-HK" sz="2000" dirty="0" smtClean="0"/>
              <a:t>Students’ own answers</a:t>
            </a:r>
          </a:p>
          <a:p>
            <a:pPr fontAlgn="auto"/>
            <a:endParaRPr lang="zh-HK" altLang="zh-HK" sz="1600" dirty="0"/>
          </a:p>
        </p:txBody>
      </p:sp>
      <p:sp>
        <p:nvSpPr>
          <p:cNvPr id="3" name="Slide Number Placeholder 2"/>
          <p:cNvSpPr>
            <a:spLocks noGrp="1"/>
          </p:cNvSpPr>
          <p:nvPr>
            <p:ph type="sldNum" sz="quarter" idx="12"/>
          </p:nvPr>
        </p:nvSpPr>
        <p:spPr/>
        <p:txBody>
          <a:bodyPr/>
          <a:lstStyle/>
          <a:p>
            <a:fld id="{7092CFDA-F513-4FB6-9465-BDFC127B227D}" type="slidenum">
              <a:rPr lang="en-US" altLang="en-US" sz="1400" smtClean="0"/>
              <a:pPr/>
              <a:t>27</a:t>
            </a:fld>
            <a:endParaRPr lang="en-US" altLang="en-US" dirty="0"/>
          </a:p>
        </p:txBody>
      </p:sp>
      <p:pic>
        <p:nvPicPr>
          <p:cNvPr id="4" name="Picture 3"/>
          <p:cNvPicPr>
            <a:picLocks noChangeAspect="1"/>
          </p:cNvPicPr>
          <p:nvPr/>
        </p:nvPicPr>
        <p:blipFill>
          <a:blip r:embed="rId2"/>
          <a:stretch>
            <a:fillRect/>
          </a:stretch>
        </p:blipFill>
        <p:spPr>
          <a:xfrm>
            <a:off x="755775" y="1556792"/>
            <a:ext cx="7949873" cy="1877731"/>
          </a:xfrm>
          <a:prstGeom prst="rect">
            <a:avLst/>
          </a:prstGeom>
        </p:spPr>
      </p:pic>
      <p:sp>
        <p:nvSpPr>
          <p:cNvPr id="5" name="TextBox 4"/>
          <p:cNvSpPr txBox="1"/>
          <p:nvPr/>
        </p:nvSpPr>
        <p:spPr>
          <a:xfrm>
            <a:off x="8130701" y="2509136"/>
            <a:ext cx="503857" cy="369332"/>
          </a:xfrm>
          <a:prstGeom prst="rect">
            <a:avLst/>
          </a:prstGeom>
          <a:noFill/>
        </p:spPr>
        <p:txBody>
          <a:bodyPr wrap="square" rtlCol="0">
            <a:spAutoFit/>
          </a:bodyPr>
          <a:lstStyle/>
          <a:p>
            <a:r>
              <a:rPr lang="en-US" altLang="zh-TW" dirty="0"/>
              <a:t>√</a:t>
            </a:r>
            <a:endParaRPr lang="zh-HK" altLang="en-US" dirty="0"/>
          </a:p>
        </p:txBody>
      </p:sp>
      <p:sp>
        <p:nvSpPr>
          <p:cNvPr id="8" name="TextBox 7"/>
          <p:cNvSpPr txBox="1"/>
          <p:nvPr/>
        </p:nvSpPr>
        <p:spPr>
          <a:xfrm>
            <a:off x="6804248" y="3001130"/>
            <a:ext cx="503857" cy="369332"/>
          </a:xfrm>
          <a:prstGeom prst="rect">
            <a:avLst/>
          </a:prstGeom>
          <a:noFill/>
        </p:spPr>
        <p:txBody>
          <a:bodyPr wrap="square" rtlCol="0">
            <a:spAutoFit/>
          </a:bodyPr>
          <a:lstStyle/>
          <a:p>
            <a:r>
              <a:rPr lang="en-US" altLang="zh-TW" dirty="0"/>
              <a:t>√</a:t>
            </a:r>
            <a:endParaRPr lang="zh-HK" altLang="en-US" dirty="0"/>
          </a:p>
        </p:txBody>
      </p:sp>
      <p:sp>
        <p:nvSpPr>
          <p:cNvPr id="9" name="TextBox 8"/>
          <p:cNvSpPr txBox="1"/>
          <p:nvPr/>
        </p:nvSpPr>
        <p:spPr>
          <a:xfrm>
            <a:off x="8130701" y="1953081"/>
            <a:ext cx="503857" cy="369332"/>
          </a:xfrm>
          <a:prstGeom prst="rect">
            <a:avLst/>
          </a:prstGeom>
          <a:noFill/>
        </p:spPr>
        <p:txBody>
          <a:bodyPr wrap="square" rtlCol="0">
            <a:spAutoFit/>
          </a:bodyPr>
          <a:lstStyle/>
          <a:p>
            <a:r>
              <a:rPr lang="en-US" altLang="zh-TW" dirty="0"/>
              <a:t>√</a:t>
            </a:r>
            <a:endParaRPr lang="zh-HK" altLang="en-US" dirty="0"/>
          </a:p>
        </p:txBody>
      </p:sp>
      <p:sp>
        <p:nvSpPr>
          <p:cNvPr id="10" name="向右箭號 9">
            <a:hlinkClick r:id="rId3" action="ppaction://hlinksldjump"/>
          </p:cNvPr>
          <p:cNvSpPr/>
          <p:nvPr/>
        </p:nvSpPr>
        <p:spPr bwMode="auto">
          <a:xfrm>
            <a:off x="6553200" y="5547172"/>
            <a:ext cx="1722433" cy="1158428"/>
          </a:xfrm>
          <a:prstGeom prst="rightArrow">
            <a:avLst/>
          </a:prstGeom>
          <a:solidFill>
            <a:srgbClr val="0000FF"/>
          </a:solidFill>
          <a:ln w="38100"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文字方塊 10"/>
          <p:cNvSpPr txBox="1"/>
          <p:nvPr/>
        </p:nvSpPr>
        <p:spPr>
          <a:xfrm>
            <a:off x="6456869" y="5803221"/>
            <a:ext cx="1701552" cy="646331"/>
          </a:xfrm>
          <a:prstGeom prst="rect">
            <a:avLst/>
          </a:prstGeom>
          <a:noFill/>
        </p:spPr>
        <p:txBody>
          <a:bodyPr wrap="square" rtlCol="0">
            <a:spAutoFit/>
          </a:bodyPr>
          <a:lstStyle/>
          <a:p>
            <a:pPr algn="ctr"/>
            <a:r>
              <a:rPr lang="en-US" altLang="zh-TW" b="1" dirty="0" smtClean="0">
                <a:hlinkClick r:id="rId4" action="ppaction://hlinksldjump"/>
              </a:rPr>
              <a:t>Back to </a:t>
            </a:r>
          </a:p>
          <a:p>
            <a:pPr algn="ctr"/>
            <a:r>
              <a:rPr lang="en-US" altLang="zh-TW" b="1" dirty="0" smtClean="0">
                <a:hlinkClick r:id="rId4" action="ppaction://hlinksldjump"/>
              </a:rPr>
              <a:t>Slide 8</a:t>
            </a:r>
            <a:endParaRPr lang="zh-TW" altLang="en-US" b="1" dirty="0"/>
          </a:p>
        </p:txBody>
      </p:sp>
    </p:spTree>
    <p:extLst>
      <p:ext uri="{BB962C8B-B14F-4D97-AF65-F5344CB8AC3E}">
        <p14:creationId xmlns:p14="http://schemas.microsoft.com/office/powerpoint/2010/main" val="565494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4495" y="1686762"/>
            <a:ext cx="8172184" cy="2403345"/>
          </a:xfrm>
          <a:solidFill>
            <a:schemeClr val="bg1"/>
          </a:solidFill>
        </p:spPr>
        <p:txBody>
          <a:bodyPr>
            <a:normAutofit/>
          </a:bodyPr>
          <a:lstStyle/>
          <a:p>
            <a:r>
              <a:rPr lang="en-HK" altLang="zh-TW" sz="2400" dirty="0" smtClean="0">
                <a:latin typeface="+mn-lt"/>
              </a:rPr>
              <a:t/>
            </a:r>
            <a:br>
              <a:rPr lang="en-HK" altLang="zh-TW" sz="2400" dirty="0" smtClean="0">
                <a:latin typeface="+mn-lt"/>
              </a:rPr>
            </a:br>
            <a:r>
              <a:rPr lang="en-HK" altLang="zh-TW" sz="2700" dirty="0" smtClean="0">
                <a:latin typeface="+mn-lt"/>
              </a:rPr>
              <a:t/>
            </a:r>
            <a:br>
              <a:rPr lang="en-HK" altLang="zh-TW" sz="2700" dirty="0" smtClean="0">
                <a:latin typeface="+mn-lt"/>
              </a:rPr>
            </a:br>
            <a:r>
              <a:rPr lang="en-GB" altLang="zh-TW" sz="2700" dirty="0" smtClean="0">
                <a:latin typeface="+mn-lt"/>
              </a:rPr>
              <a:t/>
            </a:r>
            <a:br>
              <a:rPr lang="en-GB" altLang="zh-TW" sz="2700" dirty="0" smtClean="0">
                <a:latin typeface="+mn-lt"/>
              </a:rPr>
            </a:br>
            <a:endParaRPr lang="zh-TW" altLang="en-US" sz="2700" dirty="0">
              <a:latin typeface="+mn-lt"/>
            </a:endParaRPr>
          </a:p>
        </p:txBody>
      </p:sp>
      <p:sp>
        <p:nvSpPr>
          <p:cNvPr id="6" name="文字方塊 5"/>
          <p:cNvSpPr txBox="1"/>
          <p:nvPr/>
        </p:nvSpPr>
        <p:spPr>
          <a:xfrm>
            <a:off x="263504" y="313773"/>
            <a:ext cx="3228376" cy="461665"/>
          </a:xfrm>
          <a:prstGeom prst="rect">
            <a:avLst/>
          </a:prstGeom>
          <a:solidFill>
            <a:srgbClr val="FFFF00"/>
          </a:solidFill>
        </p:spPr>
        <p:txBody>
          <a:bodyPr wrap="square" rtlCol="0">
            <a:spAutoFit/>
          </a:bodyPr>
          <a:lstStyle/>
          <a:p>
            <a:pPr algn="ctr"/>
            <a:r>
              <a:rPr lang="en-US" altLang="zh-TW" sz="2400" b="1" dirty="0"/>
              <a:t>Suggested Answers</a:t>
            </a:r>
            <a:endParaRPr lang="zh-TW" altLang="en-US" sz="2400" b="1" dirty="0"/>
          </a:p>
        </p:txBody>
      </p:sp>
      <p:sp>
        <p:nvSpPr>
          <p:cNvPr id="7" name="矩形 6"/>
          <p:cNvSpPr/>
          <p:nvPr/>
        </p:nvSpPr>
        <p:spPr>
          <a:xfrm>
            <a:off x="263504" y="807448"/>
            <a:ext cx="8631114" cy="5201424"/>
          </a:xfrm>
          <a:prstGeom prst="rect">
            <a:avLst/>
          </a:prstGeom>
        </p:spPr>
        <p:txBody>
          <a:bodyPr wrap="square">
            <a:spAutoFit/>
          </a:bodyPr>
          <a:lstStyle/>
          <a:p>
            <a:r>
              <a:rPr lang="en-US" altLang="zh-TW" sz="2400" b="1" dirty="0" smtClean="0"/>
              <a:t>Part 2: Reading – Text 3 (Slide 8) </a:t>
            </a:r>
          </a:p>
          <a:p>
            <a:endParaRPr lang="en-US" altLang="zh-TW" sz="2400" b="1" dirty="0"/>
          </a:p>
          <a:p>
            <a:pPr marL="457200" indent="-457200">
              <a:buAutoNum type="arabicPeriod" startAt="8"/>
            </a:pPr>
            <a:r>
              <a:rPr lang="en-US" altLang="zh-TW" sz="2000" dirty="0" smtClean="0"/>
              <a:t>It is a sign of improvement in a situation that has been bad for a long time/ It means hope amid despair.  In Text 3, it refers to Carmen and Vincent. </a:t>
            </a:r>
          </a:p>
          <a:p>
            <a:pPr marL="457200" indent="-457200">
              <a:buAutoNum type="arabicPeriod" startAt="8"/>
            </a:pPr>
            <a:endParaRPr lang="en-US" altLang="zh-TW" sz="2000" dirty="0"/>
          </a:p>
          <a:p>
            <a:pPr marL="457200" indent="-457200">
              <a:buAutoNum type="arabicPeriod" startAt="8"/>
            </a:pPr>
            <a:r>
              <a:rPr lang="en-US" altLang="zh-TW" sz="2000" dirty="0" smtClean="0"/>
              <a:t>Malnourished and carcasses</a:t>
            </a:r>
          </a:p>
          <a:p>
            <a:pPr marL="457200" indent="-457200">
              <a:buAutoNum type="arabicPeriod" startAt="8"/>
            </a:pPr>
            <a:endParaRPr lang="en-US" altLang="zh-TW" sz="2000" dirty="0"/>
          </a:p>
          <a:p>
            <a:pPr marL="457200" indent="-457200">
              <a:buAutoNum type="arabicPeriod" startAt="8"/>
            </a:pPr>
            <a:r>
              <a:rPr lang="en-US" altLang="zh-TW" sz="2000" dirty="0" smtClean="0"/>
              <a:t>It is because the writer wants to indicate emphasis that February’s reaction after arriving at her new home is actually not natural. </a:t>
            </a:r>
          </a:p>
          <a:p>
            <a:pPr marL="457200" indent="-457200">
              <a:buAutoNum type="arabicPeriod" startAt="8"/>
            </a:pPr>
            <a:endParaRPr lang="en-US" altLang="zh-TW" sz="2000" dirty="0"/>
          </a:p>
          <a:p>
            <a:pPr marL="457200" indent="-457200">
              <a:buAutoNum type="arabicPeriod" startAt="8"/>
            </a:pPr>
            <a:r>
              <a:rPr lang="en-US" altLang="zh-TW" sz="2000" dirty="0" smtClean="0"/>
              <a:t>“Princess” and “gangster”</a:t>
            </a:r>
          </a:p>
          <a:p>
            <a:pPr marL="457200" indent="-457200">
              <a:buAutoNum type="arabicPeriod" startAt="8"/>
            </a:pPr>
            <a:endParaRPr lang="en-US" altLang="zh-TW" sz="2000" dirty="0"/>
          </a:p>
          <a:p>
            <a:pPr marL="457200" indent="-457200">
              <a:buAutoNum type="arabicPeriod" startAt="8"/>
            </a:pPr>
            <a:r>
              <a:rPr lang="en-US" altLang="zh-TW" sz="2000" dirty="0" smtClean="0"/>
              <a:t>Parents for paws/ animals/ pets</a:t>
            </a:r>
          </a:p>
          <a:p>
            <a:pPr marL="457200" indent="-457200">
              <a:buAutoNum type="arabicPeriod" startAt="8"/>
            </a:pPr>
            <a:endParaRPr lang="en-US" altLang="zh-TW" sz="2000" dirty="0"/>
          </a:p>
          <a:p>
            <a:pPr marL="457200" indent="-457200">
              <a:buAutoNum type="arabicPeriod" startAt="8"/>
            </a:pPr>
            <a:r>
              <a:rPr lang="en-US" altLang="zh-TW" sz="2000" dirty="0" smtClean="0"/>
              <a:t>B</a:t>
            </a:r>
            <a:endParaRPr lang="en-US" altLang="zh-TW" sz="2400" dirty="0"/>
          </a:p>
        </p:txBody>
      </p:sp>
      <p:sp>
        <p:nvSpPr>
          <p:cNvPr id="3" name="Slide Number Placeholder 2"/>
          <p:cNvSpPr>
            <a:spLocks noGrp="1"/>
          </p:cNvSpPr>
          <p:nvPr>
            <p:ph type="sldNum" sz="quarter" idx="12"/>
          </p:nvPr>
        </p:nvSpPr>
        <p:spPr/>
        <p:txBody>
          <a:bodyPr/>
          <a:lstStyle/>
          <a:p>
            <a:fld id="{7092CFDA-F513-4FB6-9465-BDFC127B227D}" type="slidenum">
              <a:rPr lang="en-US" altLang="en-US" sz="1400" smtClean="0"/>
              <a:pPr/>
              <a:t>28</a:t>
            </a:fld>
            <a:endParaRPr lang="en-US" altLang="en-US" dirty="0"/>
          </a:p>
        </p:txBody>
      </p:sp>
      <p:sp>
        <p:nvSpPr>
          <p:cNvPr id="8" name="向右箭號 7">
            <a:hlinkClick r:id="rId2" action="ppaction://hlinksldjump"/>
          </p:cNvPr>
          <p:cNvSpPr/>
          <p:nvPr/>
        </p:nvSpPr>
        <p:spPr bwMode="auto">
          <a:xfrm>
            <a:off x="6553200" y="5547172"/>
            <a:ext cx="1722433" cy="1158428"/>
          </a:xfrm>
          <a:prstGeom prst="rightArrow">
            <a:avLst/>
          </a:prstGeom>
          <a:solidFill>
            <a:srgbClr val="0000FF"/>
          </a:solidFill>
          <a:ln w="38100"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smtClean="0">
              <a:ln>
                <a:noFill/>
              </a:ln>
              <a:solidFill>
                <a:schemeClr val="tx1"/>
              </a:solidFill>
              <a:effectLst/>
              <a:latin typeface="Arial" panose="020B0604020202020204" pitchFamily="34" charset="0"/>
            </a:endParaRPr>
          </a:p>
        </p:txBody>
      </p:sp>
      <p:sp>
        <p:nvSpPr>
          <p:cNvPr id="9" name="文字方塊 8"/>
          <p:cNvSpPr txBox="1"/>
          <p:nvPr/>
        </p:nvSpPr>
        <p:spPr>
          <a:xfrm>
            <a:off x="6372200" y="5803220"/>
            <a:ext cx="1701552" cy="646331"/>
          </a:xfrm>
          <a:prstGeom prst="rect">
            <a:avLst/>
          </a:prstGeom>
          <a:noFill/>
        </p:spPr>
        <p:txBody>
          <a:bodyPr wrap="square" rtlCol="0">
            <a:spAutoFit/>
          </a:bodyPr>
          <a:lstStyle/>
          <a:p>
            <a:pPr algn="ctr"/>
            <a:r>
              <a:rPr lang="en-US" altLang="zh-TW" b="1" dirty="0" smtClean="0">
                <a:hlinkClick r:id="rId3" action="ppaction://hlinksldjump"/>
              </a:rPr>
              <a:t>Back to </a:t>
            </a:r>
          </a:p>
          <a:p>
            <a:pPr algn="ctr"/>
            <a:r>
              <a:rPr lang="en-US" altLang="zh-TW" b="1" dirty="0" smtClean="0">
                <a:hlinkClick r:id="rId3" action="ppaction://hlinksldjump"/>
              </a:rPr>
              <a:t>Slide 9</a:t>
            </a:r>
            <a:endParaRPr lang="zh-TW" altLang="en-US" b="1" dirty="0"/>
          </a:p>
        </p:txBody>
      </p:sp>
    </p:spTree>
    <p:extLst>
      <p:ext uri="{BB962C8B-B14F-4D97-AF65-F5344CB8AC3E}">
        <p14:creationId xmlns:p14="http://schemas.microsoft.com/office/powerpoint/2010/main" val="1781928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32" y="0"/>
            <a:ext cx="7543800" cy="600087"/>
          </a:xfrm>
        </p:spPr>
        <p:txBody>
          <a:bodyPr>
            <a:normAutofit/>
          </a:bodyPr>
          <a:lstStyle/>
          <a:p>
            <a:pPr algn="ctr"/>
            <a:r>
              <a:rPr lang="en-US" sz="3200" b="1" dirty="0" smtClean="0">
                <a:latin typeface="+mn-lt"/>
              </a:rPr>
              <a:t>References</a:t>
            </a:r>
            <a:endParaRPr lang="en-US" sz="3200" b="1" dirty="0">
              <a:latin typeface="+mn-lt"/>
            </a:endParaRPr>
          </a:p>
        </p:txBody>
      </p:sp>
      <p:sp>
        <p:nvSpPr>
          <p:cNvPr id="3" name="Content Placeholder 2"/>
          <p:cNvSpPr>
            <a:spLocks noGrp="1"/>
          </p:cNvSpPr>
          <p:nvPr>
            <p:ph idx="1"/>
          </p:nvPr>
        </p:nvSpPr>
        <p:spPr>
          <a:xfrm>
            <a:off x="179512" y="619110"/>
            <a:ext cx="8856984" cy="5652174"/>
          </a:xfrm>
          <a:solidFill>
            <a:schemeClr val="bg1"/>
          </a:solidFill>
          <a:ln>
            <a:noFill/>
          </a:ln>
        </p:spPr>
        <p:txBody>
          <a:bodyPr>
            <a:noAutofit/>
          </a:bodyPr>
          <a:lstStyle/>
          <a:p>
            <a:pPr>
              <a:buFont typeface="Wingdings" panose="05000000000000000000" pitchFamily="2" charset="2"/>
              <a:buChar char="u"/>
            </a:pPr>
            <a:r>
              <a:rPr lang="en-US" altLang="zh-HK" sz="1800" dirty="0"/>
              <a:t>Agriculture, Fisheries and Conservation Department - Animal Management. </a:t>
            </a:r>
            <a:r>
              <a:rPr lang="en-US" altLang="zh-HK" sz="1800" dirty="0">
                <a:hlinkClick r:id="rId2"/>
              </a:rPr>
              <a:t>https://www.pets.gov.hk/english/index.html</a:t>
            </a:r>
            <a:r>
              <a:rPr lang="en-US" altLang="zh-HK" sz="1800" dirty="0"/>
              <a:t> </a:t>
            </a:r>
          </a:p>
          <a:p>
            <a:pPr>
              <a:buFont typeface="Wingdings" panose="05000000000000000000" pitchFamily="2" charset="2"/>
              <a:buChar char="u"/>
            </a:pPr>
            <a:r>
              <a:rPr lang="en-US" altLang="zh-HK" sz="1800" dirty="0"/>
              <a:t>Census and Statistics Department. (2019). </a:t>
            </a:r>
            <a:r>
              <a:rPr lang="en-US" altLang="zh-HK" sz="1800" i="1" dirty="0"/>
              <a:t>Thematic Household Survey Report No. 66. </a:t>
            </a:r>
            <a:r>
              <a:rPr lang="en-US" altLang="zh-HK" sz="1800" dirty="0">
                <a:hlinkClick r:id="rId3"/>
              </a:rPr>
              <a:t>https://www.censtatd.gov.hk/en/data/stat_report/product/C0000034/att/B11302662019XXXXB0100.pdf</a:t>
            </a:r>
            <a:endParaRPr lang="en-US" altLang="zh-HK" sz="1800" dirty="0"/>
          </a:p>
          <a:p>
            <a:pPr>
              <a:buFont typeface="Wingdings" panose="05000000000000000000" pitchFamily="2" charset="2"/>
              <a:buChar char="u"/>
            </a:pPr>
            <a:r>
              <a:rPr lang="en-US" altLang="zh-HK" sz="1800" dirty="0"/>
              <a:t>Education Bureau. (2010). </a:t>
            </a:r>
            <a:r>
              <a:rPr lang="en-US" altLang="zh-HK" sz="1800" i="1" dirty="0"/>
              <a:t>Speech at the Hong Kong Annual Gifted Education Conference 2010. </a:t>
            </a:r>
            <a:r>
              <a:rPr lang="en-US" altLang="zh-HK" sz="1800" dirty="0">
                <a:hlinkClick r:id="rId4"/>
              </a:rPr>
              <a:t>https://www.edb.gov.hk/en/about-edb/press/speeches/psed/20100520160531.html</a:t>
            </a:r>
            <a:endParaRPr lang="en-US" altLang="zh-HK" sz="1800" dirty="0"/>
          </a:p>
          <a:p>
            <a:pPr>
              <a:buFont typeface="Wingdings" panose="05000000000000000000" pitchFamily="2" charset="2"/>
              <a:buChar char="u"/>
            </a:pPr>
            <a:r>
              <a:rPr lang="en-US" altLang="zh-HK" sz="1800" dirty="0" err="1" smtClean="0"/>
              <a:t>Edpuzzle</a:t>
            </a:r>
            <a:r>
              <a:rPr lang="en-US" altLang="zh-HK" sz="1800" dirty="0"/>
              <a:t>. </a:t>
            </a:r>
            <a:r>
              <a:rPr lang="en-US" altLang="zh-HK" sz="1800" dirty="0">
                <a:hlinkClick r:id="rId5"/>
              </a:rPr>
              <a:t>https://edpuzzle.com/</a:t>
            </a:r>
            <a:r>
              <a:rPr lang="en-US" altLang="zh-HK" sz="1800" dirty="0"/>
              <a:t> </a:t>
            </a:r>
            <a:endParaRPr lang="en-US" altLang="zh-HK" sz="1800" dirty="0" smtClean="0"/>
          </a:p>
          <a:p>
            <a:pPr>
              <a:buFont typeface="Wingdings" panose="05000000000000000000" pitchFamily="2" charset="2"/>
              <a:buChar char="u"/>
            </a:pPr>
            <a:r>
              <a:rPr lang="en-US" altLang="zh-HK" sz="1800" dirty="0" err="1" smtClean="0"/>
              <a:t>Padlet</a:t>
            </a:r>
            <a:r>
              <a:rPr lang="en-US" altLang="zh-HK" sz="1800" dirty="0"/>
              <a:t>. </a:t>
            </a:r>
            <a:r>
              <a:rPr lang="en-US" altLang="zh-HK" sz="1800" dirty="0">
                <a:hlinkClick r:id="rId6"/>
              </a:rPr>
              <a:t>https://padlet.com</a:t>
            </a:r>
            <a:r>
              <a:rPr lang="en-US" altLang="zh-HK" sz="1800" dirty="0" smtClean="0">
                <a:hlinkClick r:id="rId6"/>
              </a:rPr>
              <a:t>/</a:t>
            </a:r>
            <a:r>
              <a:rPr lang="en-US" altLang="zh-HK" sz="1800" dirty="0" smtClean="0"/>
              <a:t> </a:t>
            </a:r>
          </a:p>
          <a:p>
            <a:pPr>
              <a:buFont typeface="Wingdings" panose="05000000000000000000" pitchFamily="2" charset="2"/>
              <a:buChar char="u"/>
            </a:pPr>
            <a:r>
              <a:rPr lang="en-US" altLang="zh-HK" sz="1800" dirty="0" smtClean="0"/>
              <a:t>Quizlet. </a:t>
            </a:r>
            <a:r>
              <a:rPr lang="en-US" altLang="zh-HK" sz="1800" dirty="0" smtClean="0">
                <a:hlinkClick r:id="rId7"/>
              </a:rPr>
              <a:t>https</a:t>
            </a:r>
            <a:r>
              <a:rPr lang="en-US" altLang="zh-HK" sz="1800" dirty="0">
                <a:hlinkClick r:id="rId7"/>
              </a:rPr>
              <a:t>://quizlet.com</a:t>
            </a:r>
            <a:r>
              <a:rPr lang="en-US" altLang="zh-HK" sz="1800" dirty="0" smtClean="0">
                <a:hlinkClick r:id="rId7"/>
              </a:rPr>
              <a:t>/</a:t>
            </a:r>
            <a:r>
              <a:rPr lang="en-US" altLang="zh-HK" sz="1800" dirty="0" smtClean="0"/>
              <a:t> </a:t>
            </a:r>
            <a:endParaRPr lang="en-US" altLang="zh-HK" sz="1800" dirty="0"/>
          </a:p>
          <a:p>
            <a:pPr>
              <a:buFont typeface="Wingdings" panose="05000000000000000000" pitchFamily="2" charset="2"/>
              <a:buChar char="u"/>
            </a:pPr>
            <a:r>
              <a:rPr lang="en-US" altLang="zh-HK" sz="1800" dirty="0"/>
              <a:t>Research Office of Legislative Council Secretariat. (2019). </a:t>
            </a:r>
            <a:r>
              <a:rPr lang="en-US" altLang="zh-HK" sz="1800" i="1" dirty="0"/>
              <a:t>Information Note: Animal-friendly measures in selected places</a:t>
            </a:r>
            <a:r>
              <a:rPr lang="en-US" altLang="zh-HK" sz="1800" dirty="0"/>
              <a:t>. </a:t>
            </a:r>
            <a:r>
              <a:rPr lang="en-US" altLang="zh-HK" sz="1800" dirty="0">
                <a:hlinkClick r:id="rId8"/>
              </a:rPr>
              <a:t>https://www.legco.gov.hk/research-publications/english/1819in20-animal-friendly-measures-in-selected-places-20190827-e.pdf</a:t>
            </a:r>
            <a:r>
              <a:rPr lang="en-US" altLang="zh-HK" sz="1800" dirty="0"/>
              <a:t> </a:t>
            </a:r>
          </a:p>
          <a:p>
            <a:pPr>
              <a:buFont typeface="Wingdings" panose="05000000000000000000" pitchFamily="2" charset="2"/>
              <a:buChar char="u"/>
            </a:pPr>
            <a:r>
              <a:rPr lang="en-US" altLang="zh-HK" sz="1800" dirty="0"/>
              <a:t>The Society for the Prevention of Cruelty to Animals</a:t>
            </a:r>
          </a:p>
          <a:p>
            <a:pPr marL="0" indent="0">
              <a:buNone/>
            </a:pPr>
            <a:r>
              <a:rPr lang="en-US" altLang="zh-HK" sz="1800" dirty="0"/>
              <a:t>     </a:t>
            </a:r>
            <a:r>
              <a:rPr lang="en-US" altLang="zh-HK" sz="1800" dirty="0">
                <a:hlinkClick r:id="rId9"/>
              </a:rPr>
              <a:t>https://main.spca.org.hk</a:t>
            </a:r>
            <a:r>
              <a:rPr lang="en-US" altLang="zh-HK" sz="1800" dirty="0"/>
              <a:t> </a:t>
            </a:r>
            <a:endParaRPr lang="en-US" sz="1800" dirty="0"/>
          </a:p>
          <a:p>
            <a:pPr>
              <a:buFont typeface="Wingdings" panose="05000000000000000000" pitchFamily="2" charset="2"/>
              <a:buChar char="u"/>
            </a:pPr>
            <a:r>
              <a:rPr lang="en-US" sz="1800" dirty="0" smtClean="0"/>
              <a:t>Young Post. </a:t>
            </a:r>
            <a:r>
              <a:rPr lang="en-US" sz="1800" dirty="0"/>
              <a:t>(2018, Jan 5</a:t>
            </a:r>
            <a:r>
              <a:rPr lang="en-US" sz="1800" dirty="0" smtClean="0"/>
              <a:t>).</a:t>
            </a:r>
            <a:r>
              <a:rPr lang="en-US" sz="1800" i="1" dirty="0" smtClean="0"/>
              <a:t> </a:t>
            </a:r>
            <a:r>
              <a:rPr lang="en-US" sz="1800" i="1" dirty="0"/>
              <a:t>What you need to know about fostering animals in Hong </a:t>
            </a:r>
            <a:r>
              <a:rPr lang="en-US" sz="1800" i="1" dirty="0" smtClean="0"/>
              <a:t>Kong </a:t>
            </a:r>
            <a:r>
              <a:rPr lang="en-US" sz="1800" dirty="0" smtClean="0"/>
              <a:t>[Video]. </a:t>
            </a:r>
            <a:r>
              <a:rPr lang="en-US" sz="1800" dirty="0"/>
              <a:t>YouTube. </a:t>
            </a:r>
            <a:r>
              <a:rPr lang="en-US" sz="1800" dirty="0">
                <a:hlinkClick r:id="rId10"/>
              </a:rPr>
              <a:t>https://</a:t>
            </a:r>
            <a:r>
              <a:rPr lang="en-US" sz="1800" dirty="0" smtClean="0">
                <a:hlinkClick r:id="rId10"/>
              </a:rPr>
              <a:t>youtu.be/u9JMtdi2R0E</a:t>
            </a:r>
            <a:r>
              <a:rPr lang="en-US" sz="1800" dirty="0" smtClean="0"/>
              <a:t> </a:t>
            </a:r>
          </a:p>
        </p:txBody>
      </p:sp>
      <p:sp>
        <p:nvSpPr>
          <p:cNvPr id="5" name="Slide Number Placeholder 4"/>
          <p:cNvSpPr>
            <a:spLocks noGrp="1"/>
          </p:cNvSpPr>
          <p:nvPr>
            <p:ph type="sldNum" sz="quarter" idx="12"/>
          </p:nvPr>
        </p:nvSpPr>
        <p:spPr>
          <a:xfrm>
            <a:off x="7020277" y="6448837"/>
            <a:ext cx="2133600" cy="457200"/>
          </a:xfrm>
        </p:spPr>
        <p:txBody>
          <a:bodyPr/>
          <a:lstStyle/>
          <a:p>
            <a:fld id="{7092CFDA-F513-4FB6-9465-BDFC127B227D}" type="slidenum">
              <a:rPr lang="en-US" altLang="en-US" sz="1400" smtClean="0"/>
              <a:pPr/>
              <a:t>29</a:t>
            </a:fld>
            <a:endParaRPr lang="en-US" altLang="en-US" dirty="0"/>
          </a:p>
        </p:txBody>
      </p:sp>
    </p:spTree>
    <p:extLst>
      <p:ext uri="{BB962C8B-B14F-4D97-AF65-F5344CB8AC3E}">
        <p14:creationId xmlns:p14="http://schemas.microsoft.com/office/powerpoint/2010/main" val="4134981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543800" cy="570458"/>
          </a:xfrm>
        </p:spPr>
        <p:txBody>
          <a:bodyPr/>
          <a:lstStyle/>
          <a:p>
            <a:r>
              <a:rPr lang="en-US" altLang="zh-HK" dirty="0" smtClean="0"/>
              <a:t>Part 1: Pre-lesson learning </a:t>
            </a:r>
            <a:endParaRPr lang="zh-HK" altLang="en-US" dirty="0"/>
          </a:p>
        </p:txBody>
      </p:sp>
      <p:sp>
        <p:nvSpPr>
          <p:cNvPr id="3" name="Content Placeholder 2"/>
          <p:cNvSpPr>
            <a:spLocks noGrp="1"/>
          </p:cNvSpPr>
          <p:nvPr>
            <p:ph idx="1"/>
          </p:nvPr>
        </p:nvSpPr>
        <p:spPr>
          <a:xfrm>
            <a:off x="354188" y="1052736"/>
            <a:ext cx="5222883" cy="1355576"/>
          </a:xfrm>
        </p:spPr>
        <p:txBody>
          <a:bodyPr/>
          <a:lstStyle/>
          <a:p>
            <a:pPr marL="0" indent="0">
              <a:spcBef>
                <a:spcPts val="0"/>
              </a:spcBef>
              <a:buNone/>
            </a:pPr>
            <a:r>
              <a:rPr lang="en-US" altLang="zh-HK" sz="2400" b="1" dirty="0" smtClean="0"/>
              <a:t>What </a:t>
            </a:r>
            <a:r>
              <a:rPr lang="en-US" altLang="zh-HK" sz="2400" b="1" dirty="0"/>
              <a:t>you need to know about fostering animals in </a:t>
            </a:r>
            <a:r>
              <a:rPr lang="en-US" altLang="zh-HK" sz="2400" b="1" dirty="0" smtClean="0"/>
              <a:t>Hong Kong </a:t>
            </a:r>
            <a:r>
              <a:rPr lang="en-US" altLang="zh-HK" sz="1800" b="1" i="1" dirty="0" smtClean="0"/>
              <a:t>(video from Young Post)</a:t>
            </a:r>
          </a:p>
          <a:p>
            <a:pPr marL="0" indent="0">
              <a:buNone/>
            </a:pPr>
            <a:endParaRPr lang="zh-HK" altLang="en-US" sz="1800" dirty="0"/>
          </a:p>
        </p:txBody>
      </p:sp>
      <p:sp>
        <p:nvSpPr>
          <p:cNvPr id="4" name="Slide Number Placeholder 3"/>
          <p:cNvSpPr>
            <a:spLocks noGrp="1"/>
          </p:cNvSpPr>
          <p:nvPr>
            <p:ph type="sldNum" sz="quarter" idx="12"/>
          </p:nvPr>
        </p:nvSpPr>
        <p:spPr>
          <a:xfrm>
            <a:off x="6660232" y="6284045"/>
            <a:ext cx="2133600" cy="457200"/>
          </a:xfrm>
        </p:spPr>
        <p:txBody>
          <a:bodyPr/>
          <a:lstStyle/>
          <a:p>
            <a:fld id="{7092CFDA-F513-4FB6-9465-BDFC127B227D}" type="slidenum">
              <a:rPr lang="en-US" altLang="en-US" sz="1400" smtClean="0"/>
              <a:pPr/>
              <a:t>3</a:t>
            </a:fld>
            <a:endParaRPr lang="en-US" altLang="en-US" sz="1400" dirty="0"/>
          </a:p>
        </p:txBody>
      </p:sp>
      <p:sp>
        <p:nvSpPr>
          <p:cNvPr id="7" name="TextBox 6"/>
          <p:cNvSpPr txBox="1"/>
          <p:nvPr/>
        </p:nvSpPr>
        <p:spPr>
          <a:xfrm>
            <a:off x="467544" y="2195451"/>
            <a:ext cx="3754222" cy="646331"/>
          </a:xfrm>
          <a:prstGeom prst="rect">
            <a:avLst/>
          </a:prstGeom>
          <a:solidFill>
            <a:schemeClr val="tx2"/>
          </a:solidFill>
        </p:spPr>
        <p:txBody>
          <a:bodyPr wrap="square" rtlCol="0">
            <a:spAutoFit/>
          </a:bodyPr>
          <a:lstStyle/>
          <a:p>
            <a:r>
              <a:rPr lang="en-US" altLang="zh-HK" b="1" dirty="0" smtClean="0">
                <a:solidFill>
                  <a:schemeClr val="bg1"/>
                </a:solidFill>
              </a:rPr>
              <a:t>Watch the video here:</a:t>
            </a:r>
          </a:p>
          <a:p>
            <a:r>
              <a:rPr lang="en-US" altLang="zh-HK" dirty="0">
                <a:hlinkClick r:id="rId2"/>
              </a:rPr>
              <a:t>https://</a:t>
            </a:r>
            <a:r>
              <a:rPr lang="en-US" altLang="zh-HK" dirty="0" smtClean="0">
                <a:hlinkClick r:id="rId2"/>
              </a:rPr>
              <a:t>youtu.be/u9JMtdi2R0E</a:t>
            </a:r>
            <a:endParaRPr lang="zh-HK" altLang="en-US" dirty="0">
              <a:solidFill>
                <a:schemeClr val="bg1"/>
              </a:solidFill>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8320" y="1052736"/>
            <a:ext cx="3218741" cy="1797981"/>
          </a:xfrm>
          <a:prstGeom prst="rect">
            <a:avLst/>
          </a:prstGeom>
        </p:spPr>
      </p:pic>
      <p:sp>
        <p:nvSpPr>
          <p:cNvPr id="10" name="Rectangle 1"/>
          <p:cNvSpPr>
            <a:spLocks noChangeArrowheads="1"/>
          </p:cNvSpPr>
          <p:nvPr/>
        </p:nvSpPr>
        <p:spPr bwMode="auto">
          <a:xfrm>
            <a:off x="467544" y="3173213"/>
            <a:ext cx="8326288" cy="3354765"/>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HK" sz="2000" b="1" i="0" u="none" strike="noStrike" cap="none" normalizeH="0" baseline="0" dirty="0" smtClean="0">
                <a:ln>
                  <a:noFill/>
                </a:ln>
                <a:solidFill>
                  <a:schemeClr val="tx1"/>
                </a:solidFill>
                <a:effectLst/>
                <a:latin typeface="+mn-ea"/>
              </a:rPr>
              <a:t>Answer the</a:t>
            </a:r>
            <a:r>
              <a:rPr kumimoji="0" lang="en-US" altLang="zh-HK" sz="2000" b="1" i="0" u="none" strike="noStrike" cap="none" normalizeH="0" dirty="0" smtClean="0">
                <a:ln>
                  <a:noFill/>
                </a:ln>
                <a:solidFill>
                  <a:schemeClr val="tx1"/>
                </a:solidFill>
                <a:effectLst/>
                <a:latin typeface="+mn-ea"/>
              </a:rPr>
              <a:t> following questions</a:t>
            </a:r>
            <a:r>
              <a:rPr lang="en-US" altLang="zh-HK" sz="2000" dirty="0" smtClean="0">
                <a:latin typeface="+mn-ea"/>
              </a:rPr>
              <a:t>. </a:t>
            </a:r>
            <a:endParaRPr kumimoji="0" lang="en-US" altLang="zh-HK" sz="2000" b="0" i="0" u="none" strike="noStrike" cap="none" normalizeH="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HK" sz="2000"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HK" sz="2000" b="0" i="0" u="none" strike="noStrike" cap="none" normalizeH="0" baseline="0" dirty="0" smtClean="0">
                <a:ln>
                  <a:noFill/>
                </a:ln>
                <a:solidFill>
                  <a:schemeClr val="tx1"/>
                </a:solidFill>
                <a:effectLst/>
                <a:latin typeface="+mn-ea"/>
              </a:rPr>
              <a:t>1. </a:t>
            </a:r>
            <a:r>
              <a:rPr kumimoji="0" lang="zh-HK" altLang="zh-HK" sz="2000" b="0" i="0" u="none" strike="noStrike" cap="none" normalizeH="0" baseline="0" dirty="0" smtClean="0">
                <a:ln>
                  <a:noFill/>
                </a:ln>
                <a:solidFill>
                  <a:schemeClr val="tx1"/>
                </a:solidFill>
                <a:effectLst/>
                <a:latin typeface="+mn-ea"/>
              </a:rPr>
              <a:t>How did LAP Lifelong Animal Protection get the cats? </a:t>
            </a:r>
            <a:endParaRPr kumimoji="0" lang="en-US" altLang="zh-HK" sz="2000" b="0" i="0" u="none" strike="noStrike" cap="none" normalizeH="0" baseline="0" dirty="0" smtClean="0">
              <a:ln>
                <a:noFill/>
              </a:ln>
              <a:solidFill>
                <a:schemeClr val="tx1"/>
              </a:solidFill>
              <a:effectLst/>
              <a:latin typeface="+mn-ea"/>
            </a:endParaRPr>
          </a:p>
          <a:p>
            <a:pPr marR="0" lvl="0" algn="l" defTabSz="914400" rtl="0" eaLnBrk="0" fontAlgn="base" latinLnBrk="0" hangingPunct="0">
              <a:lnSpc>
                <a:spcPct val="100000"/>
              </a:lnSpc>
              <a:spcBef>
                <a:spcPct val="0"/>
              </a:spcBef>
              <a:spcAft>
                <a:spcPct val="0"/>
              </a:spcAft>
              <a:buClrTx/>
              <a:buSzTx/>
              <a:tabLst/>
            </a:pPr>
            <a:r>
              <a:rPr kumimoji="0" lang="en-US" altLang="zh-HK" sz="2000" b="0" i="0" u="none" strike="noStrike" cap="none" normalizeH="0" baseline="0" dirty="0" smtClean="0">
                <a:ln>
                  <a:noFill/>
                </a:ln>
                <a:effectLst/>
                <a:latin typeface="+mn-ea"/>
              </a:rPr>
              <a:t>     A. </a:t>
            </a:r>
            <a:r>
              <a:rPr kumimoji="0" lang="zh-HK" altLang="zh-HK" sz="2000" b="0" i="0" u="none" strike="noStrike" cap="none" normalizeH="0" baseline="0" dirty="0" smtClean="0">
                <a:ln>
                  <a:noFill/>
                </a:ln>
                <a:effectLst/>
                <a:latin typeface="+mn-ea"/>
              </a:rPr>
              <a:t>People who emigrate leave their cats behind</a:t>
            </a:r>
            <a:endParaRPr lang="en-US" altLang="zh-HK" sz="2000" dirty="0" smtClean="0">
              <a:latin typeface="+mn-ea"/>
            </a:endParaRPr>
          </a:p>
          <a:p>
            <a:pPr marR="0" lvl="0" algn="l" defTabSz="914400" rtl="0" eaLnBrk="0" fontAlgn="base" latinLnBrk="0" hangingPunct="0">
              <a:lnSpc>
                <a:spcPct val="100000"/>
              </a:lnSpc>
              <a:spcBef>
                <a:spcPct val="0"/>
              </a:spcBef>
              <a:spcAft>
                <a:spcPct val="0"/>
              </a:spcAft>
              <a:buClrTx/>
              <a:buSzTx/>
              <a:tabLst/>
            </a:pPr>
            <a:r>
              <a:rPr kumimoji="0" lang="en-US" altLang="zh-HK" sz="2000" b="0" i="0" u="none" strike="noStrike" cap="none" normalizeH="0" dirty="0">
                <a:ln>
                  <a:noFill/>
                </a:ln>
                <a:effectLst/>
                <a:latin typeface="+mn-ea"/>
              </a:rPr>
              <a:t> </a:t>
            </a:r>
            <a:r>
              <a:rPr kumimoji="0" lang="en-US" altLang="zh-HK" sz="2000" b="0" i="0" u="none" strike="noStrike" cap="none" normalizeH="0" dirty="0" smtClean="0">
                <a:ln>
                  <a:noFill/>
                </a:ln>
                <a:effectLst/>
                <a:latin typeface="+mn-ea"/>
              </a:rPr>
              <a:t>    B. </a:t>
            </a:r>
            <a:r>
              <a:rPr kumimoji="0" lang="zh-HK" altLang="zh-HK" sz="2000" b="0" i="0" u="none" strike="noStrike" cap="none" normalizeH="0" baseline="0" dirty="0" smtClean="0">
                <a:ln>
                  <a:noFill/>
                </a:ln>
                <a:effectLst/>
                <a:latin typeface="+mn-ea"/>
              </a:rPr>
              <a:t>Retired breeding cats</a:t>
            </a:r>
            <a:endParaRPr lang="en-US" altLang="zh-HK" sz="2000" dirty="0" smtClean="0">
              <a:latin typeface="+mn-ea"/>
            </a:endParaRPr>
          </a:p>
          <a:p>
            <a:pPr marR="0" lvl="0" algn="l" defTabSz="914400" rtl="0" eaLnBrk="0" fontAlgn="base" latinLnBrk="0" hangingPunct="0">
              <a:lnSpc>
                <a:spcPct val="100000"/>
              </a:lnSpc>
              <a:spcBef>
                <a:spcPct val="0"/>
              </a:spcBef>
              <a:spcAft>
                <a:spcPct val="0"/>
              </a:spcAft>
              <a:buClrTx/>
              <a:buSzTx/>
              <a:tabLst/>
            </a:pPr>
            <a:r>
              <a:rPr kumimoji="0" lang="en-US" altLang="zh-HK" sz="2000" b="0" i="0" u="none" strike="noStrike" cap="none" normalizeH="0" dirty="0">
                <a:ln>
                  <a:noFill/>
                </a:ln>
                <a:effectLst/>
                <a:latin typeface="+mn-ea"/>
              </a:rPr>
              <a:t> </a:t>
            </a:r>
            <a:r>
              <a:rPr kumimoji="0" lang="en-US" altLang="zh-HK" sz="2000" b="0" i="0" u="none" strike="noStrike" cap="none" normalizeH="0" dirty="0" smtClean="0">
                <a:ln>
                  <a:noFill/>
                </a:ln>
                <a:effectLst/>
                <a:latin typeface="+mn-ea"/>
              </a:rPr>
              <a:t>    C. </a:t>
            </a:r>
            <a:r>
              <a:rPr kumimoji="0" lang="zh-HK" altLang="zh-HK" sz="2000" b="0" i="0" u="none" strike="noStrike" cap="none" normalizeH="0" baseline="0" dirty="0" smtClean="0">
                <a:ln>
                  <a:noFill/>
                </a:ln>
                <a:effectLst/>
                <a:latin typeface="+mn-ea"/>
              </a:rPr>
              <a:t>Cats that were caught and kept in kennels run by the government</a:t>
            </a:r>
            <a:endParaRPr lang="en-US" altLang="zh-HK" sz="2000" dirty="0" smtClean="0">
              <a:latin typeface="+mn-ea"/>
            </a:endParaRPr>
          </a:p>
          <a:p>
            <a:pPr marR="0" lvl="0" algn="l" defTabSz="914400" rtl="0" eaLnBrk="0" fontAlgn="base" latinLnBrk="0" hangingPunct="0">
              <a:lnSpc>
                <a:spcPct val="100000"/>
              </a:lnSpc>
              <a:spcBef>
                <a:spcPct val="0"/>
              </a:spcBef>
              <a:spcAft>
                <a:spcPct val="0"/>
              </a:spcAft>
              <a:buClrTx/>
              <a:buSzTx/>
              <a:tabLst/>
            </a:pPr>
            <a:r>
              <a:rPr kumimoji="0" lang="en-US" altLang="zh-HK" sz="2000" b="0" i="0" u="none" strike="noStrike" cap="none" normalizeH="0" dirty="0">
                <a:ln>
                  <a:noFill/>
                </a:ln>
                <a:effectLst/>
                <a:latin typeface="+mn-ea"/>
              </a:rPr>
              <a:t> </a:t>
            </a:r>
            <a:r>
              <a:rPr kumimoji="0" lang="en-US" altLang="zh-HK" sz="2000" b="0" i="0" u="none" strike="noStrike" cap="none" normalizeH="0" dirty="0" smtClean="0">
                <a:ln>
                  <a:noFill/>
                </a:ln>
                <a:effectLst/>
                <a:latin typeface="+mn-ea"/>
              </a:rPr>
              <a:t>    D. </a:t>
            </a:r>
            <a:r>
              <a:rPr kumimoji="0" lang="zh-HK" altLang="zh-HK" sz="2000" b="0" i="0" u="none" strike="noStrike" cap="none" normalizeH="0" baseline="0" dirty="0" smtClean="0">
                <a:ln>
                  <a:noFill/>
                </a:ln>
                <a:effectLst/>
                <a:latin typeface="+mn-ea"/>
              </a:rPr>
              <a:t>All of the above</a:t>
            </a:r>
            <a:endParaRPr kumimoji="0" lang="en-US" altLang="zh-HK" sz="2000" b="0" i="0" u="none" strike="noStrike" cap="none" normalizeH="0" baseline="0" dirty="0" smtClean="0">
              <a:ln>
                <a:noFill/>
              </a:ln>
              <a:effectLst/>
              <a:latin typeface="+mn-ea"/>
            </a:endParaRPr>
          </a:p>
          <a:p>
            <a:pPr marR="0" lvl="0" algn="l" defTabSz="914400" rtl="0" eaLnBrk="0" fontAlgn="base" latinLnBrk="0" hangingPunct="0">
              <a:lnSpc>
                <a:spcPct val="100000"/>
              </a:lnSpc>
              <a:spcBef>
                <a:spcPct val="0"/>
              </a:spcBef>
              <a:spcAft>
                <a:spcPct val="0"/>
              </a:spcAft>
              <a:buClrTx/>
              <a:buSzTx/>
              <a:tabLst/>
            </a:pPr>
            <a:endParaRPr lang="en-US" altLang="zh-HK" sz="2000" dirty="0">
              <a:latin typeface="+mn-ea"/>
            </a:endParaRPr>
          </a:p>
          <a:p>
            <a:pPr lvl="0"/>
            <a:r>
              <a:rPr lang="en-US" altLang="zh-HK" sz="2000" dirty="0" smtClean="0">
                <a:latin typeface="+mn-ea"/>
              </a:rPr>
              <a:t>2. Why </a:t>
            </a:r>
            <a:r>
              <a:rPr lang="en-US" altLang="zh-HK" sz="2000" dirty="0">
                <a:latin typeface="+mn-ea"/>
              </a:rPr>
              <a:t>does Sheila </a:t>
            </a:r>
            <a:r>
              <a:rPr lang="en-US" altLang="zh-HK" sz="2000" dirty="0" err="1">
                <a:latin typeface="+mn-ea"/>
              </a:rPr>
              <a:t>emphasise</a:t>
            </a:r>
            <a:r>
              <a:rPr lang="en-US" altLang="zh-HK" sz="2000" dirty="0">
                <a:latin typeface="+mn-ea"/>
              </a:rPr>
              <a:t> that each cat or dog is an individual and </a:t>
            </a:r>
            <a:endParaRPr lang="en-US" altLang="zh-HK" sz="2000" dirty="0" smtClean="0">
              <a:latin typeface="+mn-ea"/>
            </a:endParaRPr>
          </a:p>
          <a:p>
            <a:pPr lvl="0"/>
            <a:r>
              <a:rPr lang="en-US" altLang="zh-HK" sz="2000" dirty="0">
                <a:latin typeface="+mn-ea"/>
              </a:rPr>
              <a:t> </a:t>
            </a:r>
            <a:r>
              <a:rPr lang="en-US" altLang="zh-HK" sz="2000" dirty="0" smtClean="0">
                <a:latin typeface="+mn-ea"/>
              </a:rPr>
              <a:t>   they </a:t>
            </a:r>
            <a:r>
              <a:rPr lang="en-US" altLang="zh-HK" sz="2000" dirty="0">
                <a:latin typeface="+mn-ea"/>
              </a:rPr>
              <a:t>all </a:t>
            </a:r>
            <a:r>
              <a:rPr lang="en-US" altLang="zh-HK" sz="2000" dirty="0" smtClean="0">
                <a:latin typeface="+mn-ea"/>
              </a:rPr>
              <a:t>have </a:t>
            </a:r>
            <a:r>
              <a:rPr lang="en-US" altLang="zh-HK" sz="2000" dirty="0">
                <a:latin typeface="+mn-ea"/>
              </a:rPr>
              <a:t>a different story? </a:t>
            </a:r>
            <a:endParaRPr kumimoji="0" lang="zh-HK" altLang="zh-HK" sz="2000" b="0" i="0" u="none" strike="noStrike" cap="none" normalizeH="0" baseline="0" dirty="0" smtClean="0">
              <a:ln>
                <a:noFill/>
              </a:ln>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HK" altLang="zh-HK"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3721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3366" y="-18728"/>
            <a:ext cx="8280920" cy="4411662"/>
          </a:xfrm>
          <a:solidFill>
            <a:schemeClr val="bg1"/>
          </a:solidFill>
        </p:spPr>
        <p:txBody>
          <a:bodyPr/>
          <a:lstStyle/>
          <a:p>
            <a:pPr marL="0" indent="0">
              <a:buNone/>
            </a:pPr>
            <a:endParaRPr lang="en-US" altLang="zh-HK" sz="1200" dirty="0" smtClean="0">
              <a:latin typeface="+mn-ea"/>
            </a:endParaRPr>
          </a:p>
          <a:p>
            <a:pPr marL="0" indent="0">
              <a:buNone/>
            </a:pPr>
            <a:r>
              <a:rPr lang="en-US" altLang="zh-HK" sz="2000" dirty="0" smtClean="0">
                <a:latin typeface="+mn-ea"/>
              </a:rPr>
              <a:t>3. Do </a:t>
            </a:r>
            <a:r>
              <a:rPr lang="en-US" altLang="zh-HK" sz="2000" dirty="0">
                <a:latin typeface="+mn-ea"/>
              </a:rPr>
              <a:t>you agree with Sheila that pet fostering is </a:t>
            </a:r>
            <a:r>
              <a:rPr lang="en-US" altLang="zh-HK" sz="2000" dirty="0" smtClean="0">
                <a:latin typeface="+mn-ea"/>
              </a:rPr>
              <a:t>more </a:t>
            </a:r>
            <a:r>
              <a:rPr lang="en-US" altLang="zh-HK" sz="2000" dirty="0">
                <a:latin typeface="+mn-ea"/>
              </a:rPr>
              <a:t>flexible than </a:t>
            </a:r>
            <a:endParaRPr lang="en-US" altLang="zh-HK" sz="2000" dirty="0" smtClean="0">
              <a:latin typeface="+mn-ea"/>
            </a:endParaRPr>
          </a:p>
          <a:p>
            <a:pPr marL="0" indent="0">
              <a:buNone/>
            </a:pPr>
            <a:r>
              <a:rPr lang="en-US" altLang="zh-HK" sz="2000" dirty="0">
                <a:latin typeface="+mn-ea"/>
              </a:rPr>
              <a:t> </a:t>
            </a:r>
            <a:r>
              <a:rPr lang="en-US" altLang="zh-HK" sz="2000" dirty="0" smtClean="0">
                <a:latin typeface="+mn-ea"/>
              </a:rPr>
              <a:t>   adoption</a:t>
            </a:r>
            <a:r>
              <a:rPr lang="en-US" altLang="zh-HK" sz="2000" dirty="0">
                <a:latin typeface="+mn-ea"/>
              </a:rPr>
              <a:t>? Give two reasons. </a:t>
            </a:r>
            <a:endParaRPr lang="en-US" altLang="zh-HK" sz="2000" dirty="0" smtClean="0">
              <a:latin typeface="+mn-ea"/>
            </a:endParaRPr>
          </a:p>
          <a:p>
            <a:pPr marL="0" indent="0">
              <a:buNone/>
            </a:pPr>
            <a:endParaRPr lang="en-US" altLang="zh-HK" sz="2000" dirty="0">
              <a:latin typeface="+mn-ea"/>
            </a:endParaRPr>
          </a:p>
          <a:p>
            <a:pPr marL="0" lvl="0" indent="0" eaLnBrk="0" hangingPunct="0">
              <a:spcBef>
                <a:spcPct val="0"/>
              </a:spcBef>
              <a:buClrTx/>
              <a:buSzTx/>
              <a:buNone/>
            </a:pPr>
            <a:r>
              <a:rPr lang="en-US" altLang="zh-HK" sz="2000" dirty="0" smtClean="0">
                <a:latin typeface="+mn-ea"/>
              </a:rPr>
              <a:t>4. </a:t>
            </a:r>
            <a:r>
              <a:rPr lang="zh-HK" altLang="zh-HK" sz="2000" dirty="0">
                <a:latin typeface="+mn-ea"/>
              </a:rPr>
              <a:t>According to Sheila, which of the following people would be a good </a:t>
            </a:r>
            <a:endParaRPr lang="en-US" altLang="zh-HK" sz="2000" dirty="0" smtClean="0">
              <a:latin typeface="+mn-ea"/>
            </a:endParaRPr>
          </a:p>
          <a:p>
            <a:pPr marL="0" lvl="0" indent="0" eaLnBrk="0" hangingPunct="0">
              <a:spcBef>
                <a:spcPct val="0"/>
              </a:spcBef>
              <a:buClrTx/>
              <a:buSzTx/>
              <a:buNone/>
            </a:pPr>
            <a:r>
              <a:rPr lang="en-US" altLang="zh-HK" sz="2000" dirty="0">
                <a:latin typeface="+mn-ea"/>
              </a:rPr>
              <a:t> </a:t>
            </a:r>
            <a:r>
              <a:rPr lang="en-US" altLang="zh-HK" sz="2000" dirty="0" smtClean="0">
                <a:latin typeface="+mn-ea"/>
              </a:rPr>
              <a:t>  </a:t>
            </a:r>
            <a:r>
              <a:rPr lang="zh-HK" altLang="zh-HK" sz="2000" dirty="0" smtClean="0">
                <a:latin typeface="+mn-ea"/>
              </a:rPr>
              <a:t>cat </a:t>
            </a:r>
            <a:r>
              <a:rPr lang="zh-HK" altLang="zh-HK" sz="2000" dirty="0">
                <a:latin typeface="+mn-ea"/>
              </a:rPr>
              <a:t>foster parent</a:t>
            </a:r>
            <a:r>
              <a:rPr lang="zh-HK" altLang="zh-HK" sz="2000" dirty="0" smtClean="0">
                <a:latin typeface="+mn-ea"/>
              </a:rPr>
              <a:t>?</a:t>
            </a:r>
            <a:endParaRPr lang="en-US" altLang="zh-HK" sz="2000" dirty="0" smtClean="0">
              <a:latin typeface="+mn-ea"/>
            </a:endParaRPr>
          </a:p>
          <a:p>
            <a:pPr marL="0" lvl="0" indent="0" eaLnBrk="0" hangingPunct="0">
              <a:spcBef>
                <a:spcPct val="0"/>
              </a:spcBef>
              <a:buClrTx/>
              <a:buSzTx/>
              <a:buNone/>
            </a:pPr>
            <a:endParaRPr lang="en-US" altLang="zh-HK" sz="2000" dirty="0">
              <a:latin typeface="+mn-ea"/>
            </a:endParaRPr>
          </a:p>
          <a:p>
            <a:pPr marL="0" lvl="0" indent="0" eaLnBrk="0" hangingPunct="0">
              <a:spcBef>
                <a:spcPct val="0"/>
              </a:spcBef>
              <a:buClrTx/>
              <a:buSzTx/>
              <a:buNone/>
            </a:pPr>
            <a:endParaRPr lang="en-US" altLang="zh-HK" sz="2000" dirty="0" smtClean="0">
              <a:latin typeface="+mn-ea"/>
            </a:endParaRPr>
          </a:p>
          <a:p>
            <a:pPr marL="0" lvl="0" indent="0" eaLnBrk="0" hangingPunct="0">
              <a:spcBef>
                <a:spcPct val="0"/>
              </a:spcBef>
              <a:buClrTx/>
              <a:buSzTx/>
              <a:buNone/>
            </a:pPr>
            <a:endParaRPr lang="en-US" altLang="zh-HK" sz="2000" dirty="0">
              <a:latin typeface="+mn-ea"/>
            </a:endParaRPr>
          </a:p>
          <a:p>
            <a:pPr marL="0" lvl="0" indent="0" eaLnBrk="0" hangingPunct="0">
              <a:spcBef>
                <a:spcPct val="0"/>
              </a:spcBef>
              <a:buClrTx/>
              <a:buSzTx/>
              <a:buNone/>
            </a:pPr>
            <a:endParaRPr lang="en-US" altLang="zh-HK" sz="2000" dirty="0" smtClean="0">
              <a:latin typeface="+mn-ea"/>
            </a:endParaRPr>
          </a:p>
          <a:p>
            <a:pPr marL="0" lvl="0" indent="0" eaLnBrk="0" hangingPunct="0">
              <a:spcBef>
                <a:spcPct val="0"/>
              </a:spcBef>
              <a:buClrTx/>
              <a:buSzTx/>
              <a:buNone/>
            </a:pPr>
            <a:endParaRPr lang="en-US" altLang="zh-HK" sz="2000" dirty="0">
              <a:latin typeface="+mn-ea"/>
            </a:endParaRPr>
          </a:p>
          <a:p>
            <a:pPr marL="0" lvl="0" indent="0" eaLnBrk="0" hangingPunct="0">
              <a:spcBef>
                <a:spcPct val="0"/>
              </a:spcBef>
              <a:buClrTx/>
              <a:buSzTx/>
              <a:buNone/>
            </a:pPr>
            <a:endParaRPr lang="en-US" altLang="zh-HK" sz="2000" dirty="0" smtClean="0">
              <a:latin typeface="+mn-ea"/>
            </a:endParaRPr>
          </a:p>
          <a:p>
            <a:pPr marL="0" lvl="0" indent="0" eaLnBrk="0" hangingPunct="0">
              <a:spcBef>
                <a:spcPct val="0"/>
              </a:spcBef>
              <a:buClrTx/>
              <a:buSzTx/>
              <a:buNone/>
            </a:pPr>
            <a:endParaRPr lang="en-US" altLang="zh-HK" sz="2000" dirty="0">
              <a:latin typeface="+mn-ea"/>
            </a:endParaRPr>
          </a:p>
          <a:p>
            <a:pPr marL="0" lvl="0" indent="0" eaLnBrk="0" hangingPunct="0">
              <a:spcBef>
                <a:spcPct val="0"/>
              </a:spcBef>
              <a:buClrTx/>
              <a:buSzTx/>
              <a:buNone/>
            </a:pPr>
            <a:endParaRPr lang="en-US" altLang="zh-HK" sz="2000" dirty="0" smtClean="0">
              <a:latin typeface="+mn-ea"/>
            </a:endParaRPr>
          </a:p>
          <a:p>
            <a:pPr marL="0" lvl="0" indent="0" eaLnBrk="0" hangingPunct="0">
              <a:spcBef>
                <a:spcPct val="0"/>
              </a:spcBef>
              <a:buClrTx/>
              <a:buSzTx/>
              <a:buNone/>
            </a:pPr>
            <a:endParaRPr lang="en-US" altLang="zh-HK" sz="2000" dirty="0">
              <a:latin typeface="+mn-ea"/>
            </a:endParaRPr>
          </a:p>
          <a:p>
            <a:pPr marL="0" lvl="0" indent="0" eaLnBrk="0" hangingPunct="0">
              <a:spcBef>
                <a:spcPct val="0"/>
              </a:spcBef>
              <a:buClrTx/>
              <a:buSzTx/>
              <a:buNone/>
            </a:pPr>
            <a:endParaRPr lang="en-US" altLang="zh-HK" sz="2000" dirty="0" smtClean="0">
              <a:latin typeface="+mn-ea"/>
            </a:endParaRPr>
          </a:p>
          <a:p>
            <a:pPr marL="0" lvl="0" indent="0" eaLnBrk="0" hangingPunct="0">
              <a:spcBef>
                <a:spcPct val="0"/>
              </a:spcBef>
              <a:buClrTx/>
              <a:buSzTx/>
              <a:buNone/>
            </a:pPr>
            <a:endParaRPr lang="en-US" altLang="zh-HK" sz="2000" dirty="0">
              <a:latin typeface="+mn-ea"/>
            </a:endParaRPr>
          </a:p>
          <a:p>
            <a:pPr marL="0" lvl="0" indent="0" eaLnBrk="0" hangingPunct="0">
              <a:spcBef>
                <a:spcPct val="0"/>
              </a:spcBef>
              <a:buClrTx/>
              <a:buSzTx/>
              <a:buNone/>
            </a:pPr>
            <a:r>
              <a:rPr lang="en-US" altLang="zh-HK" sz="2000" dirty="0" smtClean="0">
                <a:latin typeface="+mn-ea"/>
              </a:rPr>
              <a:t>5. </a:t>
            </a:r>
            <a:r>
              <a:rPr lang="en-US" altLang="zh-HK" sz="2000" dirty="0"/>
              <a:t>In your opinion, pet fostering and adoption, which one is more </a:t>
            </a:r>
            <a:endParaRPr lang="en-US" altLang="zh-HK" sz="2000" dirty="0" smtClean="0"/>
          </a:p>
          <a:p>
            <a:pPr marL="0" lvl="0" indent="0" eaLnBrk="0" hangingPunct="0">
              <a:spcBef>
                <a:spcPct val="0"/>
              </a:spcBef>
              <a:buClrTx/>
              <a:buSzTx/>
              <a:buNone/>
            </a:pPr>
            <a:r>
              <a:rPr lang="en-US" altLang="zh-HK" sz="2000" dirty="0"/>
              <a:t> </a:t>
            </a:r>
            <a:r>
              <a:rPr lang="en-US" altLang="zh-HK" sz="2000" dirty="0" smtClean="0"/>
              <a:t>   important </a:t>
            </a:r>
            <a:r>
              <a:rPr lang="en-US" altLang="zh-HK" sz="2000" dirty="0"/>
              <a:t>in Hong Kong?  </a:t>
            </a:r>
            <a:endParaRPr lang="en-US" altLang="zh-HK" sz="2000" dirty="0" smtClean="0"/>
          </a:p>
          <a:p>
            <a:pPr marL="0" lvl="0" indent="0" eaLnBrk="0" hangingPunct="0">
              <a:spcBef>
                <a:spcPct val="0"/>
              </a:spcBef>
              <a:buClrTx/>
              <a:buSzTx/>
              <a:buNone/>
            </a:pPr>
            <a:r>
              <a:rPr lang="en-US" altLang="zh-HK" sz="2000" dirty="0"/>
              <a:t> </a:t>
            </a:r>
            <a:r>
              <a:rPr lang="en-US" altLang="zh-HK" sz="2000" dirty="0" smtClean="0"/>
              <a:t>   Share </a:t>
            </a:r>
            <a:r>
              <a:rPr lang="en-US" altLang="zh-HK" sz="2000" dirty="0"/>
              <a:t>your views in no less than 30 words.</a:t>
            </a:r>
            <a:endParaRPr lang="en-US" altLang="zh-HK" sz="2000" dirty="0" smtClean="0">
              <a:latin typeface="+mn-ea"/>
            </a:endParaRPr>
          </a:p>
        </p:txBody>
      </p:sp>
      <p:sp>
        <p:nvSpPr>
          <p:cNvPr id="4" name="投影片編號版面配置區 3"/>
          <p:cNvSpPr>
            <a:spLocks noGrp="1"/>
          </p:cNvSpPr>
          <p:nvPr>
            <p:ph type="sldNum" sz="quarter" idx="12"/>
          </p:nvPr>
        </p:nvSpPr>
        <p:spPr>
          <a:xfrm>
            <a:off x="6748438" y="6331905"/>
            <a:ext cx="2133600" cy="457200"/>
          </a:xfrm>
        </p:spPr>
        <p:txBody>
          <a:bodyPr/>
          <a:lstStyle/>
          <a:p>
            <a:fld id="{7092CFDA-F513-4FB6-9465-BDFC127B227D}" type="slidenum">
              <a:rPr lang="en-US" altLang="en-US" sz="1400" smtClean="0"/>
              <a:pPr/>
              <a:t>4</a:t>
            </a:fld>
            <a:endParaRPr lang="en-US" altLang="en-US" sz="1400" dirty="0"/>
          </a:p>
        </p:txBody>
      </p:sp>
      <p:sp>
        <p:nvSpPr>
          <p:cNvPr id="5" name="向右箭號 4">
            <a:hlinkClick r:id="rId2" action="ppaction://hlinksldjump"/>
          </p:cNvPr>
          <p:cNvSpPr/>
          <p:nvPr/>
        </p:nvSpPr>
        <p:spPr bwMode="auto">
          <a:xfrm>
            <a:off x="7020272" y="5517232"/>
            <a:ext cx="1722433" cy="1158428"/>
          </a:xfrm>
          <a:prstGeom prst="rightArrow">
            <a:avLst/>
          </a:prstGeom>
          <a:solidFill>
            <a:srgbClr val="FF0066"/>
          </a:solidFill>
          <a:ln w="38100"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smtClean="0">
              <a:ln>
                <a:noFill/>
              </a:ln>
              <a:solidFill>
                <a:schemeClr val="tx1"/>
              </a:solidFill>
              <a:effectLst/>
              <a:latin typeface="Arial" panose="020B0604020202020204" pitchFamily="34" charset="0"/>
            </a:endParaRPr>
          </a:p>
        </p:txBody>
      </p:sp>
      <p:sp>
        <p:nvSpPr>
          <p:cNvPr id="6" name="文字方塊 5"/>
          <p:cNvSpPr txBox="1"/>
          <p:nvPr/>
        </p:nvSpPr>
        <p:spPr>
          <a:xfrm>
            <a:off x="6923941" y="5773281"/>
            <a:ext cx="1701552" cy="646331"/>
          </a:xfrm>
          <a:prstGeom prst="rect">
            <a:avLst/>
          </a:prstGeom>
          <a:noFill/>
        </p:spPr>
        <p:txBody>
          <a:bodyPr wrap="square" rtlCol="0">
            <a:spAutoFit/>
          </a:bodyPr>
          <a:lstStyle/>
          <a:p>
            <a:pPr algn="ctr"/>
            <a:r>
              <a:rPr lang="en-US" altLang="zh-TW" b="1" dirty="0">
                <a:hlinkClick r:id="rId2" action="ppaction://hlinksldjump"/>
              </a:rPr>
              <a:t>Click here for answers</a:t>
            </a:r>
            <a:endParaRPr lang="zh-TW" altLang="en-US" b="1" dirty="0"/>
          </a:p>
        </p:txBody>
      </p:sp>
      <p:graphicFrame>
        <p:nvGraphicFramePr>
          <p:cNvPr id="11" name="表格 10"/>
          <p:cNvGraphicFramePr>
            <a:graphicFrameLocks noGrp="1"/>
          </p:cNvGraphicFramePr>
          <p:nvPr>
            <p:extLst>
              <p:ext uri="{D42A27DB-BD31-4B8C-83A1-F6EECF244321}">
                <p14:modId xmlns:p14="http://schemas.microsoft.com/office/powerpoint/2010/main" val="3899886865"/>
              </p:ext>
            </p:extLst>
          </p:nvPr>
        </p:nvGraphicFramePr>
        <p:xfrm>
          <a:off x="638363" y="1968921"/>
          <a:ext cx="7920880" cy="301752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1237998888"/>
                    </a:ext>
                  </a:extLst>
                </a:gridCol>
                <a:gridCol w="7488832">
                  <a:extLst>
                    <a:ext uri="{9D8B030D-6E8A-4147-A177-3AD203B41FA5}">
                      <a16:colId xmlns:a16="http://schemas.microsoft.com/office/drawing/2014/main" val="3850879602"/>
                    </a:ext>
                  </a:extLst>
                </a:gridCol>
              </a:tblGrid>
              <a:tr h="370840">
                <a:tc>
                  <a:txBody>
                    <a:bodyPr/>
                    <a:lstStyle/>
                    <a:p>
                      <a:r>
                        <a:rPr lang="en-US" altLang="zh-HK" b="0" dirty="0" smtClean="0">
                          <a:solidFill>
                            <a:schemeClr val="tx1"/>
                          </a:solidFill>
                          <a:latin typeface="+mn-ea"/>
                          <a:ea typeface="+mn-ea"/>
                        </a:rPr>
                        <a:t>A.</a:t>
                      </a:r>
                      <a:endParaRPr lang="zh-HK" altLang="en-US"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altLang="zh-HK" sz="1800" b="0" dirty="0" smtClean="0">
                          <a:solidFill>
                            <a:schemeClr val="tx1"/>
                          </a:solidFill>
                          <a:latin typeface="+mn-ea"/>
                        </a:rPr>
                        <a:t>Ms CHAN is a solicitor.  She lives in a 2-storey house in the Mid-levels.  There would be lots of space for cats to play and exercise.  She spends most of her time working in her office and doesn't return home until 10 p.m. every night.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79412"/>
                  </a:ext>
                </a:extLst>
              </a:tr>
              <a:tr h="370840">
                <a:tc>
                  <a:txBody>
                    <a:bodyPr/>
                    <a:lstStyle/>
                    <a:p>
                      <a:r>
                        <a:rPr lang="en-US" altLang="zh-HK" b="0" dirty="0" smtClean="0">
                          <a:solidFill>
                            <a:schemeClr val="tx1"/>
                          </a:solidFill>
                          <a:latin typeface="+mn-ea"/>
                          <a:ea typeface="+mn-ea"/>
                        </a:rPr>
                        <a:t>B.</a:t>
                      </a:r>
                      <a:endParaRPr lang="zh-HK" altLang="en-US"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HK" b="0" dirty="0" err="1" smtClean="0">
                          <a:solidFill>
                            <a:schemeClr val="tx1"/>
                          </a:solidFill>
                          <a:latin typeface="+mn-ea"/>
                          <a:ea typeface="+mn-ea"/>
                        </a:rPr>
                        <a:t>Mrs</a:t>
                      </a:r>
                      <a:r>
                        <a:rPr lang="en-US" altLang="zh-HK" b="0" dirty="0" smtClean="0">
                          <a:solidFill>
                            <a:schemeClr val="tx1"/>
                          </a:solidFill>
                          <a:latin typeface="+mn-ea"/>
                          <a:ea typeface="+mn-ea"/>
                        </a:rPr>
                        <a:t> WONG is a housewife living in a small apartment of 200 square feet.  She used to have a cat which passed away because of its old age a year ago.  She loves spending time with cats and considers cats as her best pals. </a:t>
                      </a:r>
                      <a:endParaRPr lang="zh-HK" altLang="en-US"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3721803"/>
                  </a:ext>
                </a:extLst>
              </a:tr>
              <a:tr h="370840">
                <a:tc>
                  <a:txBody>
                    <a:bodyPr/>
                    <a:lstStyle/>
                    <a:p>
                      <a:r>
                        <a:rPr lang="en-US" altLang="zh-HK" b="0" dirty="0" smtClean="0">
                          <a:solidFill>
                            <a:schemeClr val="tx1"/>
                          </a:solidFill>
                          <a:latin typeface="+mn-ea"/>
                          <a:ea typeface="+mn-ea"/>
                        </a:rPr>
                        <a:t>C.</a:t>
                      </a:r>
                      <a:endParaRPr lang="zh-HK" altLang="en-US"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HK" b="0" dirty="0" err="1" smtClean="0">
                          <a:solidFill>
                            <a:schemeClr val="tx1"/>
                          </a:solidFill>
                          <a:latin typeface="+mn-ea"/>
                          <a:ea typeface="+mn-ea"/>
                        </a:rPr>
                        <a:t>Mr</a:t>
                      </a:r>
                      <a:r>
                        <a:rPr lang="en-US" altLang="zh-HK" b="0" dirty="0" smtClean="0">
                          <a:solidFill>
                            <a:schemeClr val="tx1"/>
                          </a:solidFill>
                          <a:latin typeface="+mn-ea"/>
                          <a:ea typeface="+mn-ea"/>
                        </a:rPr>
                        <a:t> HO runs a pet shop and knows much about cats.  He has 5 cats at home.  His hobbies are cooking and pet grooming</a:t>
                      </a:r>
                      <a:endParaRPr lang="zh-HK" altLang="en-US"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6270336"/>
                  </a:ext>
                </a:extLst>
              </a:tr>
            </a:tbl>
          </a:graphicData>
        </a:graphic>
      </p:graphicFrame>
    </p:spTree>
    <p:extLst>
      <p:ext uri="{BB962C8B-B14F-4D97-AF65-F5344CB8AC3E}">
        <p14:creationId xmlns:p14="http://schemas.microsoft.com/office/powerpoint/2010/main" val="4020526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2CFDA-F513-4FB6-9465-BDFC127B227D}" type="slidenum">
              <a:rPr lang="en-US" altLang="en-US" sz="1400" smtClean="0"/>
              <a:pPr/>
              <a:t>5</a:t>
            </a:fld>
            <a:endParaRPr lang="en-US" altLang="en-US" sz="1400" dirty="0"/>
          </a:p>
        </p:txBody>
      </p:sp>
      <p:sp>
        <p:nvSpPr>
          <p:cNvPr id="5" name="Rectangle 4"/>
          <p:cNvSpPr/>
          <p:nvPr/>
        </p:nvSpPr>
        <p:spPr>
          <a:xfrm>
            <a:off x="467544" y="476672"/>
            <a:ext cx="8219256" cy="5262979"/>
          </a:xfrm>
          <a:prstGeom prst="rect">
            <a:avLst/>
          </a:prstGeom>
        </p:spPr>
        <p:txBody>
          <a:bodyPr wrap="square">
            <a:spAutoFit/>
          </a:bodyPr>
          <a:lstStyle/>
          <a:p>
            <a:pPr algn="just"/>
            <a:r>
              <a:rPr lang="en-US" altLang="zh-HK" sz="2000" b="1" dirty="0" smtClean="0"/>
              <a:t>                          </a:t>
            </a:r>
            <a:r>
              <a:rPr lang="en-US" altLang="zh-HK" sz="3200" b="1" dirty="0" smtClean="0"/>
              <a:t>Animal-friendly measures</a:t>
            </a:r>
          </a:p>
          <a:p>
            <a:pPr algn="just">
              <a:lnSpc>
                <a:spcPct val="200000"/>
              </a:lnSpc>
            </a:pPr>
            <a:endParaRPr lang="en-US" altLang="zh-HK" sz="1100" dirty="0"/>
          </a:p>
          <a:p>
            <a:pPr algn="just"/>
            <a:r>
              <a:rPr lang="en-US" altLang="zh-HK" sz="2000" dirty="0" smtClean="0"/>
              <a:t>The government of Hong Kong has been implementing </a:t>
            </a:r>
          </a:p>
          <a:p>
            <a:pPr algn="just"/>
            <a:r>
              <a:rPr lang="en-US" altLang="zh-HK" sz="2000" dirty="0" smtClean="0"/>
              <a:t>animal-friendly measures </a:t>
            </a:r>
            <a:r>
              <a:rPr lang="en-US" altLang="zh-HK" sz="2000" dirty="0"/>
              <a:t>in Hong </a:t>
            </a:r>
            <a:r>
              <a:rPr lang="en-US" altLang="zh-HK" sz="2000" dirty="0" smtClean="0"/>
              <a:t>Kong to </a:t>
            </a:r>
            <a:r>
              <a:rPr lang="en-US" altLang="zh-HK" sz="2000" dirty="0"/>
              <a:t>ensure that animals and people co-exist in </a:t>
            </a:r>
            <a:r>
              <a:rPr lang="en-US" altLang="zh-HK" sz="2000" dirty="0" smtClean="0"/>
              <a:t>a harmonious </a:t>
            </a:r>
            <a:r>
              <a:rPr lang="en-US" altLang="zh-HK" sz="2000" dirty="0"/>
              <a:t>way</a:t>
            </a:r>
            <a:r>
              <a:rPr lang="en-US" altLang="zh-HK" sz="2000" dirty="0" smtClean="0"/>
              <a:t>.  Read the information notes from </a:t>
            </a:r>
            <a:r>
              <a:rPr lang="en-US" altLang="zh-HK" sz="2000" dirty="0"/>
              <a:t>Research Office of Legislative Council </a:t>
            </a:r>
            <a:r>
              <a:rPr lang="en-US" altLang="zh-HK" sz="2000" dirty="0" smtClean="0"/>
              <a:t>Secretariat to know more about </a:t>
            </a:r>
            <a:r>
              <a:rPr lang="en-US" altLang="zh-HK" sz="2000" b="1" dirty="0" smtClean="0"/>
              <a:t>Animal-friendly </a:t>
            </a:r>
            <a:r>
              <a:rPr lang="en-US" altLang="zh-HK" sz="2000" b="1" dirty="0"/>
              <a:t>measures in selected </a:t>
            </a:r>
            <a:r>
              <a:rPr lang="en-US" altLang="zh-HK" sz="2000" b="1" dirty="0" smtClean="0"/>
              <a:t>places</a:t>
            </a:r>
            <a:r>
              <a:rPr lang="en-US" altLang="zh-HK" sz="2000" dirty="0" smtClean="0"/>
              <a:t>:</a:t>
            </a:r>
            <a:r>
              <a:rPr lang="en-US" altLang="zh-HK" sz="2000" b="1" dirty="0" smtClean="0"/>
              <a:t> </a:t>
            </a:r>
          </a:p>
          <a:p>
            <a:pPr algn="just"/>
            <a:endParaRPr lang="en-US" altLang="zh-HK" sz="1100" b="1" dirty="0"/>
          </a:p>
          <a:p>
            <a:r>
              <a:rPr lang="en-US" altLang="zh-HK" sz="2000" dirty="0" smtClean="0">
                <a:hlinkClick r:id="rId2"/>
              </a:rPr>
              <a:t>https</a:t>
            </a:r>
            <a:r>
              <a:rPr lang="en-US" altLang="zh-HK" sz="2000" dirty="0">
                <a:hlinkClick r:id="rId2"/>
              </a:rPr>
              <a:t>://</a:t>
            </a:r>
            <a:r>
              <a:rPr lang="en-US" altLang="zh-HK" sz="2000" dirty="0" smtClean="0">
                <a:hlinkClick r:id="rId2"/>
              </a:rPr>
              <a:t>www.legco.gov.hk/research-publications/english/1819in20-animal-friendly-measures-in-selected-places-20190827-e.pdf</a:t>
            </a:r>
            <a:r>
              <a:rPr lang="en-US" altLang="zh-HK" sz="2000" dirty="0" smtClean="0"/>
              <a:t> </a:t>
            </a:r>
          </a:p>
          <a:p>
            <a:r>
              <a:rPr lang="en-US" altLang="zh-HK" sz="2000" dirty="0" smtClean="0"/>
              <a:t>                                    </a:t>
            </a:r>
          </a:p>
          <a:p>
            <a:r>
              <a:rPr lang="en-US" altLang="zh-HK" sz="2000" dirty="0" smtClean="0"/>
              <a:t>                                     </a:t>
            </a:r>
            <a:endParaRPr lang="en-US" altLang="zh-HK" sz="2000" dirty="0"/>
          </a:p>
          <a:p>
            <a:r>
              <a:rPr lang="en-US" altLang="zh-HK" sz="2000" b="1" dirty="0" smtClean="0"/>
              <a:t>What else can the government do to make </a:t>
            </a:r>
          </a:p>
          <a:p>
            <a:r>
              <a:rPr lang="en-US" altLang="zh-HK" sz="2000" b="1" dirty="0" smtClean="0"/>
              <a:t>Hong Kong an animal-friendly place? </a:t>
            </a:r>
          </a:p>
          <a:p>
            <a:endParaRPr lang="en-US" altLang="zh-HK" sz="1100" dirty="0"/>
          </a:p>
          <a:p>
            <a:r>
              <a:rPr lang="en-US" altLang="zh-HK" sz="2000" dirty="0" smtClean="0"/>
              <a:t>Share your ideas with your classmates.  </a:t>
            </a:r>
          </a:p>
          <a:p>
            <a:endParaRPr lang="en-US" altLang="zh-HK" sz="20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46" y="260648"/>
            <a:ext cx="1759385" cy="1037430"/>
          </a:xfrm>
          <a:prstGeom prst="rect">
            <a:avLst/>
          </a:prstGeom>
        </p:spPr>
      </p:pic>
      <p:sp>
        <p:nvSpPr>
          <p:cNvPr id="7" name="Cloud Callout 6"/>
          <p:cNvSpPr/>
          <p:nvPr/>
        </p:nvSpPr>
        <p:spPr bwMode="auto">
          <a:xfrm>
            <a:off x="6290058" y="4005064"/>
            <a:ext cx="2415193" cy="980728"/>
          </a:xfrm>
          <a:prstGeom prst="cloudCallout">
            <a:avLst>
              <a:gd name="adj1" fmla="val -83822"/>
              <a:gd name="adj2" fmla="val 16068"/>
            </a:avLst>
          </a:prstGeom>
          <a:solidFill>
            <a:schemeClr val="tx2"/>
          </a:solidFill>
          <a:ln w="38100" cap="flat" cmpd="sng" algn="ctr">
            <a:solidFill>
              <a:srgbClr val="FF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dirty="0" smtClean="0">
              <a:ln>
                <a:solidFill>
                  <a:srgbClr val="FF0066"/>
                </a:solidFill>
              </a:ln>
              <a:solidFill>
                <a:schemeClr val="tx1"/>
              </a:solidFill>
              <a:effectLst/>
              <a:latin typeface="Arial" panose="020B0604020202020204" pitchFamily="34" charset="0"/>
            </a:endParaRPr>
          </a:p>
        </p:txBody>
      </p:sp>
      <p:sp>
        <p:nvSpPr>
          <p:cNvPr id="8" name="Rectangle 7"/>
          <p:cNvSpPr/>
          <p:nvPr/>
        </p:nvSpPr>
        <p:spPr>
          <a:xfrm>
            <a:off x="5979804" y="4079929"/>
            <a:ext cx="2737540" cy="830997"/>
          </a:xfrm>
          <a:prstGeom prst="rect">
            <a:avLst/>
          </a:prstGeom>
          <a:noFill/>
        </p:spPr>
        <p:txBody>
          <a:bodyPr wrap="square" lIns="91440" tIns="45720" rIns="91440" bIns="45720">
            <a:spAutoFit/>
          </a:bodyPr>
          <a:lstStyle/>
          <a:p>
            <a:pPr algn="ctr"/>
            <a:r>
              <a:rPr lang="en-US" altLang="zh-HK" sz="2400" b="1" cap="none" spc="0" dirty="0" smtClean="0">
                <a:ln w="12700">
                  <a:solidFill>
                    <a:srgbClr val="00B0F0"/>
                  </a:solidFill>
                  <a:prstDash val="solid"/>
                </a:ln>
                <a:solidFill>
                  <a:schemeClr val="bg1"/>
                </a:solidFill>
                <a:effectLst>
                  <a:outerShdw dist="38100" dir="2640000" algn="bl" rotWithShape="0">
                    <a:schemeClr val="accent1"/>
                  </a:outerShdw>
                </a:effectLst>
              </a:rPr>
              <a:t>Food for </a:t>
            </a:r>
          </a:p>
          <a:p>
            <a:pPr algn="ctr"/>
            <a:r>
              <a:rPr lang="en-US" altLang="zh-HK" sz="2400" b="1" cap="none" spc="0" dirty="0" smtClean="0">
                <a:ln w="12700">
                  <a:solidFill>
                    <a:srgbClr val="00B0F0"/>
                  </a:solidFill>
                  <a:prstDash val="solid"/>
                </a:ln>
                <a:solidFill>
                  <a:schemeClr val="bg1"/>
                </a:solidFill>
                <a:effectLst>
                  <a:outerShdw dist="38100" dir="2640000" algn="bl" rotWithShape="0">
                    <a:schemeClr val="accent1"/>
                  </a:outerShdw>
                </a:effectLst>
              </a:rPr>
              <a:t>thought</a:t>
            </a:r>
            <a:endParaRPr lang="en-US" altLang="zh-HK" sz="2400" b="1" cap="none" spc="0" dirty="0">
              <a:ln w="12700">
                <a:solidFill>
                  <a:srgbClr val="00B0F0"/>
                </a:solidFill>
                <a:prstDash val="solid"/>
              </a:ln>
              <a:solidFill>
                <a:schemeClr val="bg1"/>
              </a:solidFill>
              <a:effectLst>
                <a:outerShdw dist="38100" dir="2640000" algn="bl" rotWithShape="0">
                  <a:schemeClr val="accent1"/>
                </a:outerShdw>
              </a:effectLst>
            </a:endParaRPr>
          </a:p>
        </p:txBody>
      </p:sp>
    </p:spTree>
    <p:extLst>
      <p:ext uri="{BB962C8B-B14F-4D97-AF65-F5344CB8AC3E}">
        <p14:creationId xmlns:p14="http://schemas.microsoft.com/office/powerpoint/2010/main" val="380789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58490"/>
          </a:xfrm>
        </p:spPr>
        <p:txBody>
          <a:bodyPr/>
          <a:lstStyle/>
          <a:p>
            <a:r>
              <a:rPr lang="en-US" altLang="zh-HK" dirty="0" smtClean="0"/>
              <a:t>Part 2: Reading </a:t>
            </a:r>
            <a:r>
              <a:rPr lang="en-US" altLang="zh-HK" sz="2800" dirty="0" smtClean="0"/>
              <a:t>(Worksheet A)</a:t>
            </a:r>
            <a:endParaRPr lang="zh-HK" altLang="en-US" dirty="0"/>
          </a:p>
        </p:txBody>
      </p:sp>
      <p:sp>
        <p:nvSpPr>
          <p:cNvPr id="3" name="Content Placeholder 2"/>
          <p:cNvSpPr>
            <a:spLocks noGrp="1"/>
          </p:cNvSpPr>
          <p:nvPr>
            <p:ph idx="1"/>
          </p:nvPr>
        </p:nvSpPr>
        <p:spPr>
          <a:xfrm>
            <a:off x="457200" y="1340768"/>
            <a:ext cx="7931224" cy="4392488"/>
          </a:xfrm>
        </p:spPr>
        <p:txBody>
          <a:bodyPr/>
          <a:lstStyle/>
          <a:p>
            <a:pPr marL="0" indent="0">
              <a:buNone/>
            </a:pPr>
            <a:r>
              <a:rPr lang="en-US" altLang="zh-HK" sz="2000" b="1" dirty="0" smtClean="0"/>
              <a:t>Read Text 1 and answer the following questions. </a:t>
            </a:r>
          </a:p>
          <a:p>
            <a:pPr marL="0" indent="0">
              <a:buNone/>
            </a:pPr>
            <a:endParaRPr lang="en-US" altLang="zh-HK" sz="2000" dirty="0"/>
          </a:p>
          <a:p>
            <a:pPr marL="0" indent="0" algn="just">
              <a:buNone/>
            </a:pPr>
            <a:r>
              <a:rPr lang="en-US" altLang="zh-HK" sz="2000" dirty="0" smtClean="0"/>
              <a:t>1. Find a word that means the same as “surrendered”. </a:t>
            </a:r>
            <a:endParaRPr lang="en-US" altLang="zh-HK" sz="2000" dirty="0"/>
          </a:p>
          <a:p>
            <a:pPr marL="0" indent="0" algn="just">
              <a:buNone/>
            </a:pPr>
            <a:endParaRPr lang="en-US" altLang="zh-HK" sz="2000" dirty="0" smtClean="0"/>
          </a:p>
          <a:p>
            <a:pPr marL="0" indent="0" algn="just">
              <a:buNone/>
            </a:pPr>
            <a:r>
              <a:rPr lang="en-US" altLang="zh-HK" sz="2000" dirty="0" smtClean="0"/>
              <a:t>2. What are the two criteria for animals to pass the selection for re-homing? </a:t>
            </a:r>
          </a:p>
          <a:p>
            <a:pPr marL="0" indent="0" algn="just">
              <a:buNone/>
            </a:pPr>
            <a:endParaRPr lang="en-US" altLang="zh-HK" sz="2000" dirty="0"/>
          </a:p>
          <a:p>
            <a:pPr marL="0" indent="0" algn="just">
              <a:buNone/>
            </a:pPr>
            <a:r>
              <a:rPr lang="en-US" altLang="zh-HK" sz="2000" dirty="0" smtClean="0"/>
              <a:t>3. Why do you think AFCD encourage people to adopt through their partnering AWOs? </a:t>
            </a:r>
          </a:p>
          <a:p>
            <a:pPr marL="0" indent="0" algn="just">
              <a:buNone/>
            </a:pPr>
            <a:endParaRPr lang="en-US" altLang="zh-HK" sz="2000" dirty="0"/>
          </a:p>
          <a:p>
            <a:pPr marL="0" indent="0" algn="just">
              <a:buNone/>
            </a:pPr>
            <a:r>
              <a:rPr lang="en-US" altLang="zh-HK" sz="2000" dirty="0" smtClean="0"/>
              <a:t>4. What would the partnering AWOs do to prevent over-population of animals? </a:t>
            </a:r>
          </a:p>
          <a:p>
            <a:pPr marL="0" indent="0">
              <a:buNone/>
            </a:pPr>
            <a:endParaRPr lang="en-US" altLang="zh-HK" sz="2000" dirty="0"/>
          </a:p>
          <a:p>
            <a:pPr marL="0" indent="0">
              <a:buNone/>
            </a:pPr>
            <a:endParaRPr lang="en-US" altLang="zh-HK" sz="2000" dirty="0" smtClean="0"/>
          </a:p>
          <a:p>
            <a:pPr marL="0" indent="0">
              <a:buNone/>
            </a:pPr>
            <a:endParaRPr lang="zh-HK" altLang="en-US" sz="2000" dirty="0"/>
          </a:p>
        </p:txBody>
      </p:sp>
      <p:sp>
        <p:nvSpPr>
          <p:cNvPr id="4" name="Slide Number Placeholder 3"/>
          <p:cNvSpPr>
            <a:spLocks noGrp="1"/>
          </p:cNvSpPr>
          <p:nvPr>
            <p:ph type="sldNum" sz="quarter" idx="12"/>
          </p:nvPr>
        </p:nvSpPr>
        <p:spPr/>
        <p:txBody>
          <a:bodyPr/>
          <a:lstStyle/>
          <a:p>
            <a:fld id="{7092CFDA-F513-4FB6-9465-BDFC127B227D}" type="slidenum">
              <a:rPr lang="en-US" altLang="en-US" sz="1400" smtClean="0"/>
              <a:pPr/>
              <a:t>6</a:t>
            </a:fld>
            <a:endParaRPr lang="en-US" altLang="en-US" sz="1400" dirty="0"/>
          </a:p>
        </p:txBody>
      </p:sp>
      <p:sp>
        <p:nvSpPr>
          <p:cNvPr id="5" name="向右箭號 4">
            <a:hlinkClick r:id="rId2" action="ppaction://hlinksldjump"/>
          </p:cNvPr>
          <p:cNvSpPr/>
          <p:nvPr/>
        </p:nvSpPr>
        <p:spPr bwMode="auto">
          <a:xfrm>
            <a:off x="6732240" y="5547172"/>
            <a:ext cx="1722433" cy="1158428"/>
          </a:xfrm>
          <a:prstGeom prst="rightArrow">
            <a:avLst/>
          </a:prstGeom>
          <a:solidFill>
            <a:srgbClr val="FF0066"/>
          </a:solidFill>
          <a:ln w="38100"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smtClean="0">
              <a:ln>
                <a:noFill/>
              </a:ln>
              <a:solidFill>
                <a:schemeClr val="tx1"/>
              </a:solidFill>
              <a:effectLst/>
              <a:latin typeface="Arial" panose="020B0604020202020204" pitchFamily="34" charset="0"/>
            </a:endParaRPr>
          </a:p>
        </p:txBody>
      </p:sp>
      <p:sp>
        <p:nvSpPr>
          <p:cNvPr id="6" name="文字方塊 5"/>
          <p:cNvSpPr txBox="1"/>
          <p:nvPr/>
        </p:nvSpPr>
        <p:spPr>
          <a:xfrm>
            <a:off x="6635909" y="5803221"/>
            <a:ext cx="1701552" cy="646331"/>
          </a:xfrm>
          <a:prstGeom prst="rect">
            <a:avLst/>
          </a:prstGeom>
          <a:noFill/>
        </p:spPr>
        <p:txBody>
          <a:bodyPr wrap="square" rtlCol="0">
            <a:spAutoFit/>
          </a:bodyPr>
          <a:lstStyle/>
          <a:p>
            <a:pPr algn="ctr"/>
            <a:r>
              <a:rPr lang="en-US" altLang="zh-TW" b="1" dirty="0">
                <a:hlinkClick r:id="rId3" action="ppaction://hlinksldjump"/>
              </a:rPr>
              <a:t>Click here for answers</a:t>
            </a:r>
            <a:endParaRPr lang="zh-TW" altLang="en-US" b="1" dirty="0"/>
          </a:p>
        </p:txBody>
      </p:sp>
    </p:spTree>
    <p:extLst>
      <p:ext uri="{BB962C8B-B14F-4D97-AF65-F5344CB8AC3E}">
        <p14:creationId xmlns:p14="http://schemas.microsoft.com/office/powerpoint/2010/main" val="1475985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291264" cy="5510237"/>
          </a:xfrm>
        </p:spPr>
        <p:txBody>
          <a:bodyPr/>
          <a:lstStyle/>
          <a:p>
            <a:pPr marL="0" indent="0">
              <a:buNone/>
            </a:pPr>
            <a:r>
              <a:rPr lang="en-US" altLang="zh-HK" sz="2400" b="1" dirty="0"/>
              <a:t>Read Text </a:t>
            </a:r>
            <a:r>
              <a:rPr lang="en-US" altLang="zh-HK" sz="2400" b="1" dirty="0" smtClean="0"/>
              <a:t>2 </a:t>
            </a:r>
            <a:r>
              <a:rPr lang="en-US" altLang="zh-HK" sz="2000" b="1" dirty="0"/>
              <a:t>and</a:t>
            </a:r>
            <a:r>
              <a:rPr lang="en-US" altLang="zh-HK" sz="2400" b="1" dirty="0"/>
              <a:t> answer the following questions</a:t>
            </a:r>
            <a:r>
              <a:rPr lang="en-US" altLang="zh-HK" sz="2400" b="1" dirty="0" smtClean="0"/>
              <a:t>.</a:t>
            </a:r>
          </a:p>
          <a:p>
            <a:pPr marL="0" indent="0">
              <a:buNone/>
            </a:pPr>
            <a:endParaRPr lang="en-US" altLang="zh-HK" sz="2000" b="1" dirty="0" smtClean="0"/>
          </a:p>
          <a:p>
            <a:pPr marL="0" indent="0" algn="just">
              <a:buNone/>
            </a:pPr>
            <a:r>
              <a:rPr lang="en-US" altLang="zh-HK" sz="2000" dirty="0" smtClean="0"/>
              <a:t>5. According to Text 2, are the following statements True (T), False (F) or Not Given (NG)?</a:t>
            </a:r>
          </a:p>
          <a:p>
            <a:pPr marL="0" indent="0" algn="just">
              <a:buNone/>
            </a:pPr>
            <a:r>
              <a:rPr lang="en-US" altLang="zh-HK" sz="2000" dirty="0"/>
              <a:t> </a:t>
            </a:r>
            <a:r>
              <a:rPr lang="en-US" altLang="zh-HK" sz="2000" dirty="0" smtClean="0"/>
              <a:t>    </a:t>
            </a:r>
          </a:p>
          <a:p>
            <a:pPr algn="just">
              <a:buFont typeface="Wingdings" panose="05000000000000000000" pitchFamily="2" charset="2"/>
              <a:buChar char="u"/>
            </a:pPr>
            <a:endParaRPr lang="en-US" altLang="zh-HK" sz="2000" dirty="0"/>
          </a:p>
          <a:p>
            <a:pPr algn="just">
              <a:buFont typeface="Wingdings" panose="05000000000000000000" pitchFamily="2" charset="2"/>
              <a:buChar char="u"/>
            </a:pPr>
            <a:endParaRPr lang="en-US" altLang="zh-HK" sz="2000" dirty="0" smtClean="0"/>
          </a:p>
          <a:p>
            <a:pPr algn="just">
              <a:buFont typeface="Wingdings" panose="05000000000000000000" pitchFamily="2" charset="2"/>
              <a:buChar char="u"/>
            </a:pPr>
            <a:endParaRPr lang="en-US" altLang="zh-HK" sz="2000" dirty="0"/>
          </a:p>
          <a:p>
            <a:pPr algn="just">
              <a:buFont typeface="Wingdings" panose="05000000000000000000" pitchFamily="2" charset="2"/>
              <a:buChar char="u"/>
            </a:pPr>
            <a:endParaRPr lang="en-US" altLang="zh-HK" sz="2000" dirty="0" smtClean="0"/>
          </a:p>
          <a:p>
            <a:pPr algn="just">
              <a:buFont typeface="Wingdings" panose="05000000000000000000" pitchFamily="2" charset="2"/>
              <a:buChar char="u"/>
            </a:pPr>
            <a:endParaRPr lang="en-US" altLang="zh-HK" sz="2000" dirty="0"/>
          </a:p>
          <a:p>
            <a:pPr marL="0" indent="0" algn="just">
              <a:buNone/>
            </a:pPr>
            <a:r>
              <a:rPr lang="en-US" altLang="zh-HK" sz="2000" dirty="0" smtClean="0"/>
              <a:t>6. According to the report, most of the dogs/ cats kept </a:t>
            </a:r>
            <a:r>
              <a:rPr lang="en-US" altLang="zh-HK" sz="2000" dirty="0"/>
              <a:t>b</a:t>
            </a:r>
            <a:r>
              <a:rPr lang="en-US" altLang="zh-HK" sz="2000" dirty="0" smtClean="0"/>
              <a:t>y households are gifts from relatives/ friends.  Is it a good practice?  Why or why not?</a:t>
            </a:r>
          </a:p>
          <a:p>
            <a:pPr algn="just">
              <a:buFont typeface="Wingdings" panose="05000000000000000000" pitchFamily="2" charset="2"/>
              <a:buChar char="u"/>
            </a:pPr>
            <a:endParaRPr lang="en-US" altLang="zh-HK" sz="2000" dirty="0"/>
          </a:p>
          <a:p>
            <a:pPr marL="0" indent="0" algn="just">
              <a:buNone/>
            </a:pPr>
            <a:r>
              <a:rPr lang="en-US" altLang="zh-HK" sz="2000" dirty="0" smtClean="0"/>
              <a:t>7. What advice would you give to a friend who would like to give up his puppy?  Answer in no less than 30 words. </a:t>
            </a:r>
          </a:p>
          <a:p>
            <a:pPr algn="just">
              <a:buFont typeface="Wingdings" panose="05000000000000000000" pitchFamily="2" charset="2"/>
              <a:buChar char="u"/>
            </a:pPr>
            <a:endParaRPr lang="en-US" altLang="zh-HK" sz="2000" dirty="0"/>
          </a:p>
          <a:p>
            <a:pPr algn="just">
              <a:buFont typeface="Wingdings" panose="05000000000000000000" pitchFamily="2" charset="2"/>
              <a:buChar char="u"/>
            </a:pPr>
            <a:endParaRPr lang="en-US" altLang="zh-HK" sz="2000" dirty="0" smtClean="0"/>
          </a:p>
          <a:p>
            <a:pPr>
              <a:buFont typeface="Wingdings" panose="05000000000000000000" pitchFamily="2" charset="2"/>
              <a:buChar char="u"/>
            </a:pPr>
            <a:endParaRPr lang="en-US" altLang="zh-HK" sz="2000" b="1" dirty="0" smtClean="0"/>
          </a:p>
        </p:txBody>
      </p:sp>
      <p:sp>
        <p:nvSpPr>
          <p:cNvPr id="4" name="Slide Number Placeholder 3"/>
          <p:cNvSpPr>
            <a:spLocks noGrp="1"/>
          </p:cNvSpPr>
          <p:nvPr>
            <p:ph type="sldNum" sz="quarter" idx="12"/>
          </p:nvPr>
        </p:nvSpPr>
        <p:spPr/>
        <p:txBody>
          <a:bodyPr/>
          <a:lstStyle/>
          <a:p>
            <a:fld id="{7092CFDA-F513-4FB6-9465-BDFC127B227D}" type="slidenum">
              <a:rPr lang="en-US" altLang="en-US" sz="1400" smtClean="0"/>
              <a:pPr/>
              <a:t>7</a:t>
            </a:fld>
            <a:endParaRPr lang="en-US" alt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2380588063"/>
              </p:ext>
            </p:extLst>
          </p:nvPr>
        </p:nvGraphicFramePr>
        <p:xfrm>
          <a:off x="639282" y="2132856"/>
          <a:ext cx="7920880" cy="2016760"/>
        </p:xfrm>
        <a:graphic>
          <a:graphicData uri="http://schemas.openxmlformats.org/drawingml/2006/table">
            <a:tbl>
              <a:tblPr firstRow="1" bandRow="1">
                <a:tableStyleId>{5C22544A-7EE6-4342-B048-85BDC9FD1C3A}</a:tableStyleId>
              </a:tblPr>
              <a:tblGrid>
                <a:gridCol w="5976664">
                  <a:extLst>
                    <a:ext uri="{9D8B030D-6E8A-4147-A177-3AD203B41FA5}">
                      <a16:colId xmlns:a16="http://schemas.microsoft.com/office/drawing/2014/main" val="3286343849"/>
                    </a:ext>
                  </a:extLst>
                </a:gridCol>
                <a:gridCol w="648072">
                  <a:extLst>
                    <a:ext uri="{9D8B030D-6E8A-4147-A177-3AD203B41FA5}">
                      <a16:colId xmlns:a16="http://schemas.microsoft.com/office/drawing/2014/main" val="3187719671"/>
                    </a:ext>
                  </a:extLst>
                </a:gridCol>
                <a:gridCol w="648072">
                  <a:extLst>
                    <a:ext uri="{9D8B030D-6E8A-4147-A177-3AD203B41FA5}">
                      <a16:colId xmlns:a16="http://schemas.microsoft.com/office/drawing/2014/main" val="1931314420"/>
                    </a:ext>
                  </a:extLst>
                </a:gridCol>
                <a:gridCol w="648072">
                  <a:extLst>
                    <a:ext uri="{9D8B030D-6E8A-4147-A177-3AD203B41FA5}">
                      <a16:colId xmlns:a16="http://schemas.microsoft.com/office/drawing/2014/main" val="1424220646"/>
                    </a:ext>
                  </a:extLst>
                </a:gridCol>
              </a:tblGrid>
              <a:tr h="298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dirty="0" smtClean="0"/>
                        <a:t>Statements</a:t>
                      </a:r>
                      <a:endParaRPr lang="zh-HK" altLang="en-US" dirty="0" smtClean="0"/>
                    </a:p>
                  </a:txBody>
                  <a:tcPr>
                    <a:lnB w="12700" cap="flat" cmpd="sng" algn="ctr">
                      <a:solidFill>
                        <a:schemeClr val="tx1"/>
                      </a:solidFill>
                      <a:prstDash val="solid"/>
                      <a:round/>
                      <a:headEnd type="none" w="med" len="med"/>
                      <a:tailEnd type="none" w="med" len="med"/>
                    </a:lnB>
                    <a:solidFill>
                      <a:schemeClr val="tx2"/>
                    </a:solidFill>
                  </a:tcPr>
                </a:tc>
                <a:tc>
                  <a:txBody>
                    <a:bodyPr/>
                    <a:lstStyle/>
                    <a:p>
                      <a:r>
                        <a:rPr lang="en-US" altLang="zh-HK" dirty="0" smtClean="0"/>
                        <a:t>T</a:t>
                      </a:r>
                      <a:endParaRPr lang="zh-HK" altLang="en-US" dirty="0"/>
                    </a:p>
                  </a:txBody>
                  <a:tcPr>
                    <a:lnB w="12700" cap="flat" cmpd="sng" algn="ctr">
                      <a:solidFill>
                        <a:schemeClr val="tx1"/>
                      </a:solidFill>
                      <a:prstDash val="solid"/>
                      <a:round/>
                      <a:headEnd type="none" w="med" len="med"/>
                      <a:tailEnd type="none" w="med" len="med"/>
                    </a:lnB>
                    <a:solidFill>
                      <a:schemeClr val="tx2"/>
                    </a:solidFill>
                  </a:tcPr>
                </a:tc>
                <a:tc>
                  <a:txBody>
                    <a:bodyPr/>
                    <a:lstStyle/>
                    <a:p>
                      <a:r>
                        <a:rPr lang="en-US" altLang="zh-HK" dirty="0" smtClean="0"/>
                        <a:t>F</a:t>
                      </a:r>
                      <a:endParaRPr lang="zh-HK" altLang="en-US" dirty="0"/>
                    </a:p>
                  </a:txBody>
                  <a:tcPr>
                    <a:lnB w="12700" cap="flat" cmpd="sng" algn="ctr">
                      <a:solidFill>
                        <a:schemeClr val="tx1"/>
                      </a:solidFill>
                      <a:prstDash val="solid"/>
                      <a:round/>
                      <a:headEnd type="none" w="med" len="med"/>
                      <a:tailEnd type="none" w="med" len="med"/>
                    </a:lnB>
                    <a:solidFill>
                      <a:schemeClr val="tx2"/>
                    </a:solidFill>
                  </a:tcPr>
                </a:tc>
                <a:tc>
                  <a:txBody>
                    <a:bodyPr/>
                    <a:lstStyle/>
                    <a:p>
                      <a:r>
                        <a:rPr lang="en-US" altLang="zh-HK" dirty="0" smtClean="0"/>
                        <a:t>NG</a:t>
                      </a:r>
                      <a:endParaRPr lang="zh-HK" altLang="en-US" dirty="0"/>
                    </a:p>
                  </a:txBody>
                  <a:tcP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956486266"/>
                  </a:ext>
                </a:extLst>
              </a:tr>
              <a:tr h="370840">
                <a:tc>
                  <a:txBody>
                    <a:bodyPr/>
                    <a:lstStyle/>
                    <a:p>
                      <a:r>
                        <a:rPr lang="en-US" altLang="zh-HK" dirty="0" smtClean="0"/>
                        <a:t>(</a:t>
                      </a:r>
                      <a:r>
                        <a:rPr lang="en-US" altLang="zh-HK" dirty="0" err="1" smtClean="0"/>
                        <a:t>i</a:t>
                      </a:r>
                      <a:r>
                        <a:rPr lang="en-US" altLang="zh-HK" dirty="0" smtClean="0"/>
                        <a:t>)</a:t>
                      </a:r>
                      <a:r>
                        <a:rPr lang="en-US" altLang="zh-HK" baseline="0" dirty="0" smtClean="0"/>
                        <a:t> People prefer keeping dogs to cats as pets in Hong Kong. </a:t>
                      </a:r>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HK"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HK"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HK"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4604078"/>
                  </a:ext>
                </a:extLst>
              </a:tr>
              <a:tr h="370840">
                <a:tc>
                  <a:txBody>
                    <a:bodyPr/>
                    <a:lstStyle/>
                    <a:p>
                      <a:r>
                        <a:rPr lang="en-US" altLang="zh-HK" dirty="0" smtClean="0"/>
                        <a:t>(ii) Most people give</a:t>
                      </a:r>
                      <a:r>
                        <a:rPr lang="en-US" altLang="zh-HK" baseline="0" dirty="0" smtClean="0"/>
                        <a:t> up their pets because of the pets’ </a:t>
                      </a:r>
                      <a:r>
                        <a:rPr lang="en-US" altLang="zh-HK" baseline="0" dirty="0" err="1" smtClean="0"/>
                        <a:t>behavioural</a:t>
                      </a:r>
                      <a:r>
                        <a:rPr lang="en-US" altLang="zh-HK" baseline="0" dirty="0" smtClean="0"/>
                        <a:t> problems. </a:t>
                      </a:r>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HK"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HK"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HK"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6417399"/>
                  </a:ext>
                </a:extLst>
              </a:tr>
              <a:tr h="370840">
                <a:tc>
                  <a:txBody>
                    <a:bodyPr/>
                    <a:lstStyle/>
                    <a:p>
                      <a:r>
                        <a:rPr lang="en-US" altLang="zh-HK" dirty="0" smtClean="0"/>
                        <a:t>(iii) Some</a:t>
                      </a:r>
                      <a:r>
                        <a:rPr lang="en-US" altLang="zh-HK" baseline="0" dirty="0" smtClean="0"/>
                        <a:t> p</a:t>
                      </a:r>
                      <a:r>
                        <a:rPr lang="en-US" altLang="zh-HK" dirty="0" smtClean="0"/>
                        <a:t>et</a:t>
                      </a:r>
                      <a:r>
                        <a:rPr lang="en-US" altLang="zh-HK" baseline="0" dirty="0" smtClean="0"/>
                        <a:t> shops take unwanted pets. </a:t>
                      </a:r>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HK"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4995713"/>
                  </a:ext>
                </a:extLst>
              </a:tr>
            </a:tbl>
          </a:graphicData>
        </a:graphic>
      </p:graphicFrame>
      <p:sp>
        <p:nvSpPr>
          <p:cNvPr id="6" name="向右箭號 5">
            <a:hlinkClick r:id="rId2" action="ppaction://hlinksldjump"/>
          </p:cNvPr>
          <p:cNvSpPr/>
          <p:nvPr/>
        </p:nvSpPr>
        <p:spPr bwMode="auto">
          <a:xfrm>
            <a:off x="6681108" y="5679794"/>
            <a:ext cx="1722433" cy="1158428"/>
          </a:xfrm>
          <a:prstGeom prst="rightArrow">
            <a:avLst/>
          </a:prstGeom>
          <a:solidFill>
            <a:srgbClr val="FF0066"/>
          </a:solidFill>
          <a:ln w="38100"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smtClean="0">
              <a:ln>
                <a:noFill/>
              </a:ln>
              <a:solidFill>
                <a:schemeClr val="tx1"/>
              </a:solidFill>
              <a:effectLst/>
              <a:latin typeface="Arial" panose="020B0604020202020204" pitchFamily="34" charset="0"/>
            </a:endParaRPr>
          </a:p>
        </p:txBody>
      </p:sp>
      <p:sp>
        <p:nvSpPr>
          <p:cNvPr id="7" name="文字方塊 6"/>
          <p:cNvSpPr txBox="1"/>
          <p:nvPr/>
        </p:nvSpPr>
        <p:spPr>
          <a:xfrm>
            <a:off x="6584777" y="5935843"/>
            <a:ext cx="1701552" cy="646331"/>
          </a:xfrm>
          <a:prstGeom prst="rect">
            <a:avLst/>
          </a:prstGeom>
          <a:noFill/>
        </p:spPr>
        <p:txBody>
          <a:bodyPr wrap="square" rtlCol="0">
            <a:spAutoFit/>
          </a:bodyPr>
          <a:lstStyle/>
          <a:p>
            <a:pPr algn="ctr"/>
            <a:r>
              <a:rPr lang="en-US" altLang="zh-TW" b="1" dirty="0">
                <a:hlinkClick r:id="rId3" action="ppaction://hlinksldjump"/>
              </a:rPr>
              <a:t>Click here for answers</a:t>
            </a:r>
            <a:endParaRPr lang="zh-TW" altLang="en-US" b="1" dirty="0"/>
          </a:p>
        </p:txBody>
      </p:sp>
    </p:spTree>
    <p:extLst>
      <p:ext uri="{BB962C8B-B14F-4D97-AF65-F5344CB8AC3E}">
        <p14:creationId xmlns:p14="http://schemas.microsoft.com/office/powerpoint/2010/main" val="1790361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229600" cy="5510237"/>
          </a:xfrm>
        </p:spPr>
        <p:txBody>
          <a:bodyPr/>
          <a:lstStyle/>
          <a:p>
            <a:pPr marL="0" indent="0">
              <a:buNone/>
            </a:pPr>
            <a:r>
              <a:rPr lang="en-US" altLang="zh-HK" sz="2400" b="1" dirty="0"/>
              <a:t>Read Text 3</a:t>
            </a:r>
            <a:r>
              <a:rPr lang="en-US" altLang="zh-HK" sz="2400" b="1" dirty="0" smtClean="0"/>
              <a:t> </a:t>
            </a:r>
            <a:r>
              <a:rPr lang="en-US" altLang="zh-HK" sz="2000" b="1" dirty="0"/>
              <a:t>and</a:t>
            </a:r>
            <a:r>
              <a:rPr lang="en-US" altLang="zh-HK" sz="2400" b="1" dirty="0"/>
              <a:t> answer the following questions</a:t>
            </a:r>
            <a:r>
              <a:rPr lang="en-US" altLang="zh-HK" sz="2400" b="1" dirty="0" smtClean="0"/>
              <a:t>.</a:t>
            </a:r>
          </a:p>
          <a:p>
            <a:pPr marL="0" indent="0">
              <a:buNone/>
            </a:pPr>
            <a:endParaRPr lang="en-US" altLang="zh-HK" sz="1400" dirty="0" smtClean="0"/>
          </a:p>
          <a:p>
            <a:pPr marL="0" indent="0">
              <a:buNone/>
            </a:pPr>
            <a:r>
              <a:rPr lang="en-US" altLang="zh-HK" sz="2000" dirty="0" smtClean="0"/>
              <a:t>8. What does the expression “the light at the end of the tunnel” </a:t>
            </a:r>
          </a:p>
          <a:p>
            <a:pPr marL="0" indent="0">
              <a:buNone/>
            </a:pPr>
            <a:r>
              <a:rPr lang="en-US" altLang="zh-HK" sz="2000" dirty="0" smtClean="0"/>
              <a:t>mean?  In Text 3, what does it refer to? </a:t>
            </a:r>
            <a:endParaRPr lang="en-US" altLang="zh-HK" sz="2000" dirty="0"/>
          </a:p>
          <a:p>
            <a:pPr marL="0" indent="0">
              <a:buNone/>
            </a:pPr>
            <a:endParaRPr lang="en-US" altLang="zh-HK" sz="1100" dirty="0" smtClean="0"/>
          </a:p>
          <a:p>
            <a:pPr marL="0" indent="0">
              <a:buNone/>
            </a:pPr>
            <a:r>
              <a:rPr lang="en-US" altLang="zh-HK" sz="2000" dirty="0" smtClean="0"/>
              <a:t>9. Find two words in paragraph 1 which tell you that the animals found at Stray Wonderland were in dire conditions. </a:t>
            </a:r>
          </a:p>
          <a:p>
            <a:pPr marL="0" indent="0">
              <a:buNone/>
            </a:pPr>
            <a:endParaRPr lang="en-US" altLang="zh-HK" sz="1100" dirty="0"/>
          </a:p>
          <a:p>
            <a:pPr marL="0" indent="0">
              <a:buNone/>
            </a:pPr>
            <a:r>
              <a:rPr lang="en-HK" altLang="zh-TW" sz="2000" dirty="0" smtClean="0"/>
              <a:t>10. Why </a:t>
            </a:r>
            <a:r>
              <a:rPr lang="en-HK" altLang="zh-TW" sz="2000" dirty="0"/>
              <a:t>is the word </a:t>
            </a:r>
            <a:r>
              <a:rPr lang="en-HK" altLang="zh-TW" sz="2000" dirty="0" smtClean="0"/>
              <a:t>“naturally” </a:t>
            </a:r>
            <a:r>
              <a:rPr lang="en-HK" altLang="zh-TW" sz="2000" dirty="0"/>
              <a:t>being highlighted in paragraph </a:t>
            </a:r>
            <a:r>
              <a:rPr lang="en-HK" altLang="zh-TW" sz="2000" dirty="0" smtClean="0"/>
              <a:t>3?  </a:t>
            </a:r>
            <a:endParaRPr lang="en-US" altLang="zh-HK" sz="2000" dirty="0" smtClean="0"/>
          </a:p>
          <a:p>
            <a:pPr marL="0" indent="0">
              <a:buNone/>
            </a:pPr>
            <a:endParaRPr lang="en-US" altLang="zh-HK" sz="1200" dirty="0" smtClean="0"/>
          </a:p>
          <a:p>
            <a:pPr marL="0" indent="0">
              <a:buNone/>
            </a:pPr>
            <a:r>
              <a:rPr lang="en-US" altLang="zh-HK" sz="2000" dirty="0" smtClean="0"/>
              <a:t>11. Find two metaphors used in Text 3.   </a:t>
            </a:r>
          </a:p>
          <a:p>
            <a:pPr marL="0" indent="0">
              <a:buNone/>
            </a:pPr>
            <a:endParaRPr lang="en-US" altLang="zh-HK" sz="1400" dirty="0"/>
          </a:p>
          <a:p>
            <a:pPr marL="0" indent="0">
              <a:buNone/>
            </a:pPr>
            <a:r>
              <a:rPr lang="en-US" altLang="zh-HK" sz="2000" dirty="0" smtClean="0"/>
              <a:t>12. What </a:t>
            </a:r>
            <a:r>
              <a:rPr lang="en-US" altLang="zh-HK" sz="2000" dirty="0"/>
              <a:t>does “</a:t>
            </a:r>
            <a:r>
              <a:rPr lang="en-US" altLang="zh-HK" sz="2000" dirty="0" err="1"/>
              <a:t>pawrents</a:t>
            </a:r>
            <a:r>
              <a:rPr lang="en-US" altLang="zh-HK" sz="2000" dirty="0"/>
              <a:t>” (line 23) mean</a:t>
            </a:r>
            <a:r>
              <a:rPr lang="en-US" altLang="zh-HK" sz="2000" dirty="0" smtClean="0"/>
              <a:t>?</a:t>
            </a:r>
          </a:p>
          <a:p>
            <a:pPr marL="0" indent="0">
              <a:buNone/>
            </a:pPr>
            <a:endParaRPr lang="en-US" altLang="zh-HK" sz="1400" dirty="0"/>
          </a:p>
          <a:p>
            <a:pPr marL="0" indent="0">
              <a:buNone/>
            </a:pPr>
            <a:r>
              <a:rPr lang="en-US" altLang="zh-HK" sz="2000" dirty="0" smtClean="0"/>
              <a:t>13. What is the tone of Carmen in lines 20-21? </a:t>
            </a:r>
          </a:p>
          <a:p>
            <a:pPr marL="0" indent="0">
              <a:buNone/>
            </a:pPr>
            <a:r>
              <a:rPr lang="en-US" altLang="zh-HK" sz="2000" dirty="0" smtClean="0"/>
              <a:t>      A. bitter</a:t>
            </a:r>
          </a:p>
          <a:p>
            <a:pPr marL="0" indent="0">
              <a:buNone/>
            </a:pPr>
            <a:r>
              <a:rPr lang="en-US" altLang="zh-HK" sz="2000" dirty="0"/>
              <a:t> </a:t>
            </a:r>
            <a:r>
              <a:rPr lang="en-US" altLang="zh-HK" sz="2000" dirty="0" smtClean="0"/>
              <a:t>     B. amusing</a:t>
            </a:r>
          </a:p>
          <a:p>
            <a:pPr marL="0" indent="0">
              <a:buNone/>
            </a:pPr>
            <a:r>
              <a:rPr lang="en-US" altLang="zh-HK" sz="2000" dirty="0"/>
              <a:t> </a:t>
            </a:r>
            <a:r>
              <a:rPr lang="en-US" altLang="zh-HK" sz="2000" dirty="0" smtClean="0"/>
              <a:t>     C. reflective</a:t>
            </a:r>
          </a:p>
          <a:p>
            <a:pPr marL="0" indent="0">
              <a:buNone/>
            </a:pPr>
            <a:r>
              <a:rPr lang="en-US" altLang="zh-HK" sz="2000" dirty="0"/>
              <a:t> </a:t>
            </a:r>
            <a:r>
              <a:rPr lang="en-US" altLang="zh-HK" sz="2000" dirty="0" smtClean="0"/>
              <a:t>     D. annoying </a:t>
            </a:r>
          </a:p>
          <a:p>
            <a:pPr marL="0" indent="0">
              <a:buNone/>
            </a:pPr>
            <a:endParaRPr lang="en-US" altLang="zh-HK" sz="2000" dirty="0"/>
          </a:p>
          <a:p>
            <a:pPr marL="0" indent="0">
              <a:buNone/>
            </a:pPr>
            <a:endParaRPr lang="en-US" altLang="zh-HK" sz="2000" dirty="0"/>
          </a:p>
          <a:p>
            <a:pPr marL="0" indent="0">
              <a:buNone/>
            </a:pPr>
            <a:endParaRPr lang="en-US" altLang="zh-HK" sz="2000" dirty="0" smtClean="0"/>
          </a:p>
          <a:p>
            <a:pPr marL="0" indent="0">
              <a:buNone/>
            </a:pPr>
            <a:endParaRPr lang="en-US" altLang="zh-HK" sz="2000" dirty="0" smtClean="0"/>
          </a:p>
          <a:p>
            <a:pPr marL="0" indent="0">
              <a:buNone/>
            </a:pPr>
            <a:endParaRPr lang="en-US" altLang="zh-HK" sz="2000" dirty="0"/>
          </a:p>
          <a:p>
            <a:pPr marL="0" indent="0">
              <a:buNone/>
            </a:pPr>
            <a:endParaRPr lang="en-US" altLang="zh-HK" sz="2000" dirty="0"/>
          </a:p>
        </p:txBody>
      </p:sp>
      <p:sp>
        <p:nvSpPr>
          <p:cNvPr id="4" name="Slide Number Placeholder 3"/>
          <p:cNvSpPr>
            <a:spLocks noGrp="1"/>
          </p:cNvSpPr>
          <p:nvPr>
            <p:ph type="sldNum" sz="quarter" idx="12"/>
          </p:nvPr>
        </p:nvSpPr>
        <p:spPr/>
        <p:txBody>
          <a:bodyPr/>
          <a:lstStyle/>
          <a:p>
            <a:fld id="{7092CFDA-F513-4FB6-9465-BDFC127B227D}" type="slidenum">
              <a:rPr lang="en-US" altLang="en-US" sz="1400" smtClean="0"/>
              <a:pPr/>
              <a:t>8</a:t>
            </a:fld>
            <a:endParaRPr lang="en-US" altLang="en-US" sz="1400" dirty="0"/>
          </a:p>
        </p:txBody>
      </p:sp>
      <p:sp>
        <p:nvSpPr>
          <p:cNvPr id="5" name="向右箭號 4">
            <a:hlinkClick r:id="rId2" action="ppaction://hlinksldjump"/>
          </p:cNvPr>
          <p:cNvSpPr/>
          <p:nvPr/>
        </p:nvSpPr>
        <p:spPr bwMode="auto">
          <a:xfrm>
            <a:off x="6968322" y="5346020"/>
            <a:ext cx="1722433" cy="1158428"/>
          </a:xfrm>
          <a:prstGeom prst="rightArrow">
            <a:avLst/>
          </a:prstGeom>
          <a:solidFill>
            <a:srgbClr val="FF0066"/>
          </a:solidFill>
          <a:ln w="38100"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smtClean="0">
              <a:ln>
                <a:noFill/>
              </a:ln>
              <a:solidFill>
                <a:schemeClr val="tx1"/>
              </a:solidFill>
              <a:effectLst/>
              <a:latin typeface="Arial" panose="020B0604020202020204" pitchFamily="34" charset="0"/>
            </a:endParaRPr>
          </a:p>
        </p:txBody>
      </p:sp>
      <p:sp>
        <p:nvSpPr>
          <p:cNvPr id="6" name="文字方塊 5"/>
          <p:cNvSpPr txBox="1"/>
          <p:nvPr/>
        </p:nvSpPr>
        <p:spPr>
          <a:xfrm>
            <a:off x="6871991" y="5602069"/>
            <a:ext cx="1701552" cy="646331"/>
          </a:xfrm>
          <a:prstGeom prst="rect">
            <a:avLst/>
          </a:prstGeom>
          <a:noFill/>
        </p:spPr>
        <p:txBody>
          <a:bodyPr wrap="square" rtlCol="0">
            <a:spAutoFit/>
          </a:bodyPr>
          <a:lstStyle/>
          <a:p>
            <a:pPr algn="ctr"/>
            <a:r>
              <a:rPr lang="en-US" altLang="zh-TW" b="1" dirty="0">
                <a:hlinkClick r:id="rId3" action="ppaction://hlinksldjump"/>
              </a:rPr>
              <a:t>Click here for answers</a:t>
            </a:r>
            <a:endParaRPr lang="zh-TW" altLang="en-US" b="1" dirty="0"/>
          </a:p>
        </p:txBody>
      </p:sp>
    </p:spTree>
    <p:extLst>
      <p:ext uri="{BB962C8B-B14F-4D97-AF65-F5344CB8AC3E}">
        <p14:creationId xmlns:p14="http://schemas.microsoft.com/office/powerpoint/2010/main" val="2730678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153" y="1052736"/>
            <a:ext cx="8229600" cy="5195664"/>
          </a:xfrm>
        </p:spPr>
        <p:txBody>
          <a:bodyPr/>
          <a:lstStyle/>
          <a:p>
            <a:pPr marL="0" indent="0" algn="just">
              <a:buNone/>
            </a:pPr>
            <a:r>
              <a:rPr lang="en-US" altLang="zh-HK" sz="2400" b="1" dirty="0" smtClean="0"/>
              <a:t>                        </a:t>
            </a:r>
          </a:p>
          <a:p>
            <a:pPr marL="0" indent="0" algn="just">
              <a:buNone/>
            </a:pPr>
            <a:r>
              <a:rPr lang="en-US" altLang="zh-HK" sz="2400" b="1" dirty="0" smtClean="0"/>
              <a:t>Questions below are not based on Texts 1 to 3, but serve to extend and enrich students’ learning on the selected topic.   </a:t>
            </a:r>
          </a:p>
          <a:p>
            <a:pPr marL="0" indent="0">
              <a:buNone/>
            </a:pPr>
            <a:endParaRPr lang="en-US" altLang="zh-HK" sz="1050" dirty="0"/>
          </a:p>
          <a:p>
            <a:pPr>
              <a:buFont typeface="Wingdings" panose="05000000000000000000" pitchFamily="2" charset="2"/>
              <a:buChar char="u"/>
            </a:pPr>
            <a:r>
              <a:rPr lang="en-US" altLang="zh-HK" sz="2000" dirty="0" smtClean="0"/>
              <a:t>Suggest </a:t>
            </a:r>
            <a:r>
              <a:rPr lang="en-US" altLang="zh-HK" sz="2000" dirty="0"/>
              <a:t>two effective ways to stop pet abandonment in Hong Kong.  Give reasons to support your answers. </a:t>
            </a:r>
            <a:endParaRPr lang="en-US" altLang="zh-HK" sz="2000" dirty="0" smtClean="0"/>
          </a:p>
          <a:p>
            <a:pPr marL="0" indent="0">
              <a:buNone/>
            </a:pPr>
            <a:endParaRPr lang="en-US" altLang="zh-HK" sz="1200" dirty="0" smtClean="0"/>
          </a:p>
          <a:p>
            <a:pPr>
              <a:buFont typeface="Wingdings" panose="05000000000000000000" pitchFamily="2" charset="2"/>
              <a:buChar char="u"/>
            </a:pPr>
            <a:r>
              <a:rPr lang="en-US" altLang="zh-HK" sz="2000" dirty="0" smtClean="0"/>
              <a:t>Lots of devoted pet owners pamper their pets with </a:t>
            </a:r>
            <a:r>
              <a:rPr lang="en-US" altLang="zh-HK" sz="2000" dirty="0"/>
              <a:t>professional pet </a:t>
            </a:r>
            <a:r>
              <a:rPr lang="en-US" altLang="zh-HK" sz="2000" dirty="0" smtClean="0"/>
              <a:t>grooming.  Do you think trimming </a:t>
            </a:r>
            <a:r>
              <a:rPr lang="en-US" altLang="zh-HK" sz="2000" dirty="0"/>
              <a:t>or cutting whiskers of </a:t>
            </a:r>
            <a:r>
              <a:rPr lang="en-US" altLang="zh-HK" sz="2000" dirty="0" smtClean="0"/>
              <a:t>cats and cutting </a:t>
            </a:r>
            <a:r>
              <a:rPr lang="en-US" altLang="zh-HK" sz="2000" dirty="0"/>
              <a:t>off or surgically shaping dogs' ears or </a:t>
            </a:r>
            <a:r>
              <a:rPr lang="en-US" altLang="zh-HK" sz="2000" dirty="0" smtClean="0"/>
              <a:t>tails</a:t>
            </a:r>
            <a:r>
              <a:rPr lang="en-US" altLang="zh-HK" sz="2000" dirty="0"/>
              <a:t> </a:t>
            </a:r>
            <a:r>
              <a:rPr lang="en-US" altLang="zh-HK" sz="2000" dirty="0" smtClean="0"/>
              <a:t>an act of love? </a:t>
            </a:r>
          </a:p>
          <a:p>
            <a:pPr marL="0" indent="0">
              <a:buNone/>
            </a:pPr>
            <a:endParaRPr lang="en-US" altLang="zh-HK" sz="1200" dirty="0" smtClean="0"/>
          </a:p>
          <a:p>
            <a:pPr>
              <a:buFont typeface="Wingdings" panose="05000000000000000000" pitchFamily="2" charset="2"/>
              <a:buChar char="u"/>
            </a:pPr>
            <a:r>
              <a:rPr lang="en-US" altLang="zh-HK" sz="2000" dirty="0" smtClean="0"/>
              <a:t>Should </a:t>
            </a:r>
            <a:r>
              <a:rPr lang="en-US" altLang="zh-HK" sz="2000" dirty="0"/>
              <a:t>warm and </a:t>
            </a:r>
            <a:r>
              <a:rPr lang="en-US" altLang="zh-HK" sz="2000" dirty="0" smtClean="0"/>
              <a:t>attractive pets </a:t>
            </a:r>
            <a:r>
              <a:rPr lang="en-US" altLang="zh-HK" sz="2000" dirty="0"/>
              <a:t>like </a:t>
            </a:r>
            <a:r>
              <a:rPr lang="en-US" altLang="zh-HK" sz="2000" dirty="0" smtClean="0"/>
              <a:t>cats and dogs </a:t>
            </a:r>
            <a:r>
              <a:rPr lang="en-US" altLang="zh-HK" sz="2000" dirty="0"/>
              <a:t>have more rights than </a:t>
            </a:r>
            <a:r>
              <a:rPr lang="en-US" altLang="zh-HK" sz="2000" dirty="0" smtClean="0"/>
              <a:t>rare pets </a:t>
            </a:r>
            <a:r>
              <a:rPr lang="en-US" altLang="zh-HK" sz="2000" dirty="0"/>
              <a:t>like </a:t>
            </a:r>
            <a:r>
              <a:rPr lang="en-US" altLang="zh-HK" sz="2000" dirty="0" smtClean="0"/>
              <a:t>snakes </a:t>
            </a:r>
            <a:r>
              <a:rPr lang="en-US" altLang="zh-HK" sz="2000" dirty="0"/>
              <a:t>and </a:t>
            </a:r>
            <a:r>
              <a:rPr lang="en-US" altLang="zh-HK" sz="2000" dirty="0" smtClean="0"/>
              <a:t>lizards? </a:t>
            </a:r>
            <a:r>
              <a:rPr lang="en-US" altLang="zh-HK" sz="2000" dirty="0"/>
              <a:t>Why?</a:t>
            </a:r>
          </a:p>
          <a:p>
            <a:pPr marL="0" indent="0">
              <a:buNone/>
            </a:pPr>
            <a:endParaRPr lang="en-US" altLang="zh-HK" sz="3200" dirty="0"/>
          </a:p>
          <a:p>
            <a:pPr marL="0" indent="0">
              <a:buNone/>
            </a:pPr>
            <a:endParaRPr lang="zh-HK" altLang="en-US" dirty="0"/>
          </a:p>
          <a:p>
            <a:endParaRPr lang="zh-HK" altLang="en-US" dirty="0"/>
          </a:p>
        </p:txBody>
      </p:sp>
      <p:sp>
        <p:nvSpPr>
          <p:cNvPr id="4" name="Slide Number Placeholder 3"/>
          <p:cNvSpPr>
            <a:spLocks noGrp="1"/>
          </p:cNvSpPr>
          <p:nvPr>
            <p:ph type="sldNum" sz="quarter" idx="12"/>
          </p:nvPr>
        </p:nvSpPr>
        <p:spPr/>
        <p:txBody>
          <a:bodyPr/>
          <a:lstStyle/>
          <a:p>
            <a:fld id="{7092CFDA-F513-4FB6-9465-BDFC127B227D}" type="slidenum">
              <a:rPr lang="en-US" altLang="en-US" sz="1400" smtClean="0"/>
              <a:pPr/>
              <a:t>9</a:t>
            </a:fld>
            <a:endParaRPr lang="en-US" alt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08" y="116632"/>
            <a:ext cx="2050539" cy="1464078"/>
          </a:xfrm>
          <a:prstGeom prst="rect">
            <a:avLst/>
          </a:prstGeom>
        </p:spPr>
      </p:pic>
    </p:spTree>
    <p:extLst>
      <p:ext uri="{BB962C8B-B14F-4D97-AF65-F5344CB8AC3E}">
        <p14:creationId xmlns:p14="http://schemas.microsoft.com/office/powerpoint/2010/main" val="387311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佈景主題">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HK"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HK"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佈景主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Office 佈景主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Office 佈景主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Office 佈景主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Office 佈景主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Office 佈景主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Office 佈景主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Office 佈景主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Office 佈景主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Office 佈景主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1524</TotalTime>
  <Words>2899</Words>
  <Application>Microsoft Office PowerPoint</Application>
  <PresentationFormat>如螢幕大小 (4:3)</PresentationFormat>
  <Paragraphs>370</Paragraphs>
  <Slides>29</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29</vt:i4>
      </vt:variant>
    </vt:vector>
  </HeadingPairs>
  <TitlesOfParts>
    <vt:vector size="36" baseType="lpstr">
      <vt:lpstr>SimSun</vt:lpstr>
      <vt:lpstr>微軟正黑體</vt:lpstr>
      <vt:lpstr>新細明體</vt:lpstr>
      <vt:lpstr>Arial</vt:lpstr>
      <vt:lpstr>Calibri</vt:lpstr>
      <vt:lpstr>Wingdings</vt:lpstr>
      <vt:lpstr>Office 佈景主題</vt:lpstr>
      <vt:lpstr>PowerPoint 簡報</vt:lpstr>
      <vt:lpstr>PowerPoint 簡報</vt:lpstr>
      <vt:lpstr>Part 1: Pre-lesson learning </vt:lpstr>
      <vt:lpstr>PowerPoint 簡報</vt:lpstr>
      <vt:lpstr>PowerPoint 簡報</vt:lpstr>
      <vt:lpstr>Part 2: Reading (Worksheet A)</vt:lpstr>
      <vt:lpstr>PowerPoint 簡報</vt:lpstr>
      <vt:lpstr>PowerPoint 簡報</vt:lpstr>
      <vt:lpstr>PowerPoint 簡報</vt:lpstr>
      <vt:lpstr>Part 3: Vocabulary</vt:lpstr>
      <vt:lpstr>Part 4: Language features</vt:lpstr>
      <vt:lpstr>Tips to prepare for your speech </vt:lpstr>
      <vt:lpstr>An example of a speech</vt:lpstr>
      <vt:lpstr>PowerPoint 簡報</vt:lpstr>
      <vt:lpstr>PowerPoint 簡報</vt:lpstr>
      <vt:lpstr>Part 5: Writing Task (A speech) Choose ONE topic and write an 1 to 2-minute speech. </vt:lpstr>
      <vt:lpstr>PowerPoint 簡報</vt:lpstr>
      <vt:lpstr>PowerPoint 簡報</vt:lpstr>
      <vt:lpstr>A public speaking challenge!</vt:lpstr>
      <vt:lpstr>Part 5: Self-evaluation</vt:lpstr>
      <vt:lpstr>PowerPoint 簡報</vt:lpstr>
      <vt:lpstr>PowerPoint 簡報</vt:lpstr>
      <vt:lpstr>PowerPoint 簡報</vt:lpstr>
      <vt:lpstr>PowerPoint 簡報</vt:lpstr>
      <vt:lpstr>   </vt:lpstr>
      <vt:lpstr>   </vt:lpstr>
      <vt:lpstr>   </vt:lpstr>
      <vt:lpstr>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GE Section</dc:creator>
  <cp:lastModifiedBy>GE Section</cp:lastModifiedBy>
  <cp:revision>89</cp:revision>
  <cp:lastPrinted>1601-01-01T00:00:00Z</cp:lastPrinted>
  <dcterms:created xsi:type="dcterms:W3CDTF">2021-06-15T02:25:47Z</dcterms:created>
  <dcterms:modified xsi:type="dcterms:W3CDTF">2021-08-31T01:50:07Z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